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375" r:id="rId2"/>
    <p:sldId id="372" r:id="rId3"/>
    <p:sldId id="373" r:id="rId4"/>
    <p:sldId id="374" r:id="rId5"/>
    <p:sldId id="362" r:id="rId6"/>
    <p:sldId id="363" r:id="rId7"/>
    <p:sldId id="343" r:id="rId8"/>
    <p:sldId id="360" r:id="rId9"/>
    <p:sldId id="361" r:id="rId10"/>
    <p:sldId id="357" r:id="rId11"/>
    <p:sldId id="344" r:id="rId12"/>
    <p:sldId id="347" r:id="rId13"/>
    <p:sldId id="364" r:id="rId14"/>
    <p:sldId id="367" r:id="rId15"/>
    <p:sldId id="365" r:id="rId16"/>
    <p:sldId id="348" r:id="rId17"/>
    <p:sldId id="355" r:id="rId18"/>
    <p:sldId id="351" r:id="rId19"/>
    <p:sldId id="368" r:id="rId20"/>
    <p:sldId id="370" r:id="rId21"/>
    <p:sldId id="369" r:id="rId22"/>
    <p:sldId id="352" r:id="rId23"/>
    <p:sldId id="354" r:id="rId24"/>
    <p:sldId id="358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>
    <p:restoredLeft sz="9873" autoAdjust="0"/>
    <p:restoredTop sz="94359" autoAdjust="0"/>
  </p:normalViewPr>
  <p:slideViewPr>
    <p:cSldViewPr>
      <p:cViewPr>
        <p:scale>
          <a:sx n="89" d="100"/>
          <a:sy n="89" d="100"/>
        </p:scale>
        <p:origin x="-1296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8B460-80AF-4CCF-8870-5BF816631231}" type="datetimeFigureOut">
              <a:rPr lang="fr-FR" smtClean="0"/>
              <a:pPr/>
              <a:t>07/07/2018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46385-E814-489B-B69D-D03C799EDEF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846216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Durée: </a:t>
            </a:r>
            <a:r>
              <a:rPr lang="fr-FR" b="0" dirty="0" smtClean="0"/>
              <a:t>5 mn</a:t>
            </a:r>
            <a:endParaRPr lang="ar-DZ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 :</a:t>
            </a:r>
            <a:r>
              <a:rPr lang="fr-FR" dirty="0" smtClean="0"/>
              <a:t>30mn.</a:t>
            </a:r>
          </a:p>
          <a:p>
            <a:r>
              <a:rPr lang="fr-FR" b="1" dirty="0" smtClean="0"/>
              <a:t>La</a:t>
            </a:r>
            <a:r>
              <a:rPr lang="fr-FR" b="1" baseline="0" dirty="0" smtClean="0"/>
              <a:t> stratégie :</a:t>
            </a:r>
            <a:r>
              <a:rPr lang="fr-FR" baseline="0" dirty="0" smtClean="0"/>
              <a:t> TPS.</a:t>
            </a:r>
          </a:p>
          <a:p>
            <a:r>
              <a:rPr lang="fr-FR" b="1" baseline="0" dirty="0" smtClean="0"/>
              <a:t>Consigne:</a:t>
            </a:r>
          </a:p>
          <a:p>
            <a:r>
              <a:rPr lang="fr-FR" dirty="0" smtClean="0"/>
              <a:t>Quels sont les documents de référence nécessaires à l’écriture des programmes? </a:t>
            </a:r>
          </a:p>
          <a:p>
            <a:r>
              <a:rPr lang="fr-FR" b="1" baseline="0" dirty="0" smtClean="0"/>
              <a:t>Lien n°02: </a:t>
            </a:r>
            <a:r>
              <a:rPr lang="fr-FR" b="0" baseline="0" dirty="0" smtClean="0"/>
              <a:t>guide méthodologique d’élaboration des programmes.</a:t>
            </a:r>
          </a:p>
          <a:p>
            <a:r>
              <a:rPr lang="fr-FR" b="1" baseline="0" dirty="0" smtClean="0"/>
              <a:t>Lien n°03:</a:t>
            </a:r>
            <a:r>
              <a:rPr lang="fr-FR" b="0" baseline="0" dirty="0" smtClean="0"/>
              <a:t>référentiel des programmes.</a:t>
            </a:r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1"/>
            <a:r>
              <a:rPr lang="fr-FR" b="1" dirty="0" smtClean="0"/>
              <a:t>Stratégie: </a:t>
            </a:r>
            <a:r>
              <a:rPr lang="fr-FR" b="0" dirty="0" smtClean="0"/>
              <a:t>L</a:t>
            </a:r>
            <a:r>
              <a:rPr lang="fr-FR" b="0" baseline="0" dirty="0" smtClean="0"/>
              <a:t> e tour de table (oral)</a:t>
            </a:r>
            <a:endParaRPr lang="ar-DZ" b="0" dirty="0" smtClean="0"/>
          </a:p>
          <a:p>
            <a:pPr algn="l" rtl="1"/>
            <a:r>
              <a:rPr lang="fr-FR" b="1" dirty="0" smtClean="0"/>
              <a:t>Durée:</a:t>
            </a:r>
            <a:r>
              <a:rPr lang="fr-FR" dirty="0" smtClean="0"/>
              <a:t>30mn. </a:t>
            </a:r>
          </a:p>
          <a:p>
            <a:pPr algn="l" rtl="1"/>
            <a:r>
              <a:rPr lang="fr-FR" b="1" dirty="0" smtClean="0"/>
              <a:t>Stratégie</a:t>
            </a:r>
            <a:r>
              <a:rPr lang="fr-FR" baseline="0" dirty="0" smtClean="0"/>
              <a:t>: carte mentale. </a:t>
            </a:r>
          </a:p>
          <a:p>
            <a:pPr algn="l" rtl="1"/>
            <a:r>
              <a:rPr lang="fr-FR" b="1" baseline="0" dirty="0" smtClean="0"/>
              <a:t>Consigne: </a:t>
            </a:r>
            <a:r>
              <a:rPr lang="fr-FR" b="0" baseline="0" dirty="0" smtClean="0"/>
              <a:t>Quelles sont les causes de la réécriture des programmes</a:t>
            </a:r>
          </a:p>
          <a:p>
            <a:pPr algn="l" rtl="1"/>
            <a:r>
              <a:rPr lang="fr-FR" baseline="0" dirty="0" smtClean="0"/>
              <a:t>Concevoir  la carte mentale des  la réécriture des programmes.</a:t>
            </a:r>
          </a:p>
          <a:p>
            <a:pPr algn="l" rt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9076818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Durée: </a:t>
            </a:r>
            <a:r>
              <a:rPr lang="fr-FR" b="0" dirty="0" smtClean="0"/>
              <a:t>15 mn</a:t>
            </a:r>
            <a:endParaRPr lang="ar-DZ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 :</a:t>
            </a:r>
            <a:r>
              <a:rPr lang="fr-FR" dirty="0" smtClean="0"/>
              <a:t>30mn.</a:t>
            </a:r>
          </a:p>
          <a:p>
            <a:r>
              <a:rPr lang="fr-FR" b="1" baseline="0" dirty="0" smtClean="0"/>
              <a:t>Stratégie </a:t>
            </a:r>
            <a:r>
              <a:rPr lang="fr-FR" baseline="0" dirty="0" smtClean="0"/>
              <a:t>TPS.</a:t>
            </a:r>
            <a:endParaRPr lang="fr-FR" dirty="0" smtClean="0"/>
          </a:p>
          <a:p>
            <a:r>
              <a:rPr lang="fr-FR" b="1" dirty="0" smtClean="0"/>
              <a:t>Consigne:</a:t>
            </a:r>
          </a:p>
          <a:p>
            <a:r>
              <a:rPr lang="fr-FR" dirty="0" smtClean="0"/>
              <a:t>Retrouver les valeurs véhiculées dans les textes suivants</a:t>
            </a:r>
            <a:r>
              <a:rPr lang="fr-FR" baseline="0" dirty="0" smtClean="0"/>
              <a:t>:</a:t>
            </a:r>
            <a:r>
              <a:rPr lang="fr-FR" dirty="0" smtClean="0"/>
              <a:t>  exemples les prénoms</a:t>
            </a:r>
            <a:r>
              <a:rPr lang="fr-FR" baseline="0" dirty="0" smtClean="0"/>
              <a:t> algériens cités dans le manuel de 4</a:t>
            </a:r>
            <a:r>
              <a:rPr lang="fr-FR" baseline="30000" dirty="0" smtClean="0"/>
              <a:t>e</a:t>
            </a:r>
            <a:r>
              <a:rPr lang="fr-FR" baseline="0" dirty="0" smtClean="0"/>
              <a:t> AP ( Massinissa, </a:t>
            </a:r>
            <a:r>
              <a:rPr lang="fr-FR" baseline="0" dirty="0" err="1" smtClean="0"/>
              <a:t>Thanina</a:t>
            </a:r>
            <a:r>
              <a:rPr lang="fr-FR" baseline="0" dirty="0" smtClean="0"/>
              <a:t>,…etc.</a:t>
            </a:r>
            <a:r>
              <a:rPr lang="fr-FR" dirty="0" smtClean="0"/>
              <a:t> Bonjour, salut,…. </a:t>
            </a:r>
          </a:p>
          <a:p>
            <a:r>
              <a:rPr lang="fr-FR" dirty="0" smtClean="0"/>
              <a:t>Encourager</a:t>
            </a:r>
            <a:r>
              <a:rPr lang="fr-FR" baseline="0" dirty="0" smtClean="0"/>
              <a:t> l’entraide.</a:t>
            </a:r>
          </a:p>
          <a:p>
            <a:r>
              <a:rPr lang="fr-FR" b="1" baseline="0" dirty="0" smtClean="0"/>
              <a:t>Lien n°04: </a:t>
            </a:r>
            <a:r>
              <a:rPr lang="fr-FR" baseline="0" dirty="0" smtClean="0"/>
              <a:t>pages 14, 18,23,26,27,32 et 41 du manuel de 4</a:t>
            </a:r>
            <a:r>
              <a:rPr lang="fr-FR" baseline="30000" dirty="0" smtClean="0"/>
              <a:t>e</a:t>
            </a:r>
            <a:r>
              <a:rPr lang="fr-FR" baseline="0" dirty="0" smtClean="0"/>
              <a:t> AP.</a:t>
            </a: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dirty="0" smtClean="0"/>
              <a:t>Durée</a:t>
            </a:r>
            <a:r>
              <a:rPr lang="fr-FR" dirty="0" smtClean="0"/>
              <a:t>:40mn</a:t>
            </a:r>
          </a:p>
          <a:p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Consigne n°1:</a:t>
            </a:r>
            <a:r>
              <a:rPr lang="fr-FR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Pour chacun des contenus, dites s’il s’agit de valeurs, de compétences transversales.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Consigne n°2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Complète les cases vides.</a:t>
            </a:r>
          </a:p>
          <a:p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Lien n°05: </a:t>
            </a:r>
            <a:r>
              <a:rPr lang="fr-FR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tableau à compléter ( valeurs, compétences transversales).</a:t>
            </a:r>
            <a:endParaRPr lang="en-US" sz="1200" b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Durée:35</a:t>
            </a:r>
            <a:r>
              <a:rPr lang="fr-FR" dirty="0" smtClean="0"/>
              <a:t>mn.</a:t>
            </a:r>
          </a:p>
          <a:p>
            <a:r>
              <a:rPr lang="fr-FR" b="1" dirty="0" smtClean="0"/>
              <a:t>Consigne</a:t>
            </a:r>
            <a:r>
              <a:rPr lang="fr-FR" dirty="0" smtClean="0"/>
              <a:t>: élabore</a:t>
            </a:r>
            <a:r>
              <a:rPr lang="fr-FR" baseline="0" dirty="0" smtClean="0"/>
              <a:t> une séquence d’apprentissage en t’appuyant sur le plan annuel.</a:t>
            </a:r>
            <a:endParaRPr lang="fr-FR" dirty="0" smtClean="0"/>
          </a:p>
          <a:p>
            <a:r>
              <a:rPr lang="fr-FR" b="1" dirty="0" smtClean="0"/>
              <a:t>Stratégie</a:t>
            </a:r>
            <a:r>
              <a:rPr lang="fr-FR" b="1" baseline="0" dirty="0" smtClean="0"/>
              <a:t> </a:t>
            </a:r>
            <a:r>
              <a:rPr lang="fr-FR" dirty="0" smtClean="0"/>
              <a:t>du souk.  4 groupes</a:t>
            </a:r>
            <a:r>
              <a:rPr lang="fr-FR" baseline="0" dirty="0" smtClean="0"/>
              <a:t> sont constitués .</a:t>
            </a:r>
            <a:r>
              <a:rPr lang="fr-FR" dirty="0" smtClean="0"/>
              <a:t>Chaque groupe</a:t>
            </a:r>
            <a:r>
              <a:rPr lang="fr-FR" baseline="0" dirty="0" smtClean="0"/>
              <a:t> travaille  sur une séquence d’un niveau donné, puis</a:t>
            </a:r>
            <a:r>
              <a:rPr lang="fr-FR" dirty="0" smtClean="0"/>
              <a:t> désigne un membre pour présenter le produit</a:t>
            </a:r>
            <a:r>
              <a:rPr lang="fr-FR" baseline="0" dirty="0" smtClean="0"/>
              <a:t> pendant que les autre font la rotation.</a:t>
            </a:r>
          </a:p>
          <a:p>
            <a:r>
              <a:rPr lang="fr-FR" b="1" baseline="0" dirty="0" smtClean="0"/>
              <a:t>Lien n°06: </a:t>
            </a:r>
            <a:r>
              <a:rPr lang="fr-FR" baseline="0" dirty="0" smtClean="0"/>
              <a:t>les plans annuels des programmes des 3</a:t>
            </a:r>
            <a:r>
              <a:rPr lang="fr-FR" baseline="30000" dirty="0" smtClean="0"/>
              <a:t>e</a:t>
            </a:r>
            <a:r>
              <a:rPr lang="fr-FR" baseline="0" dirty="0" smtClean="0"/>
              <a:t>, 4</a:t>
            </a:r>
            <a:r>
              <a:rPr lang="fr-FR" baseline="30000" dirty="0" smtClean="0"/>
              <a:t>e</a:t>
            </a:r>
            <a:r>
              <a:rPr lang="fr-FR" baseline="0" dirty="0" smtClean="0"/>
              <a:t> et 5</a:t>
            </a:r>
            <a:r>
              <a:rPr lang="fr-FR" baseline="30000" dirty="0" smtClean="0"/>
              <a:t>e</a:t>
            </a:r>
            <a:r>
              <a:rPr lang="fr-FR" baseline="0" dirty="0" smtClean="0"/>
              <a:t> AP.</a:t>
            </a: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Durée: </a:t>
            </a:r>
            <a:r>
              <a:rPr lang="fr-FR" b="0" dirty="0" smtClean="0"/>
              <a:t>15 mn</a:t>
            </a:r>
            <a:endParaRPr lang="ar-DZ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Durée:</a:t>
            </a:r>
            <a:r>
              <a:rPr lang="fr-FR" dirty="0" smtClean="0"/>
              <a:t>  45mn</a:t>
            </a:r>
          </a:p>
          <a:p>
            <a:r>
              <a:rPr lang="fr-FR" b="1" dirty="0" smtClean="0"/>
              <a:t>Consigne:</a:t>
            </a:r>
            <a:r>
              <a:rPr lang="fr-FR" b="1" baseline="0" dirty="0" smtClean="0"/>
              <a:t> </a:t>
            </a:r>
            <a:r>
              <a:rPr lang="fr-FR" baseline="0" dirty="0" smtClean="0"/>
              <a:t>mets chaque situation dans la boite qui convient.</a:t>
            </a:r>
          </a:p>
          <a:p>
            <a:r>
              <a:rPr lang="fr-FR" b="1" baseline="0" dirty="0" smtClean="0"/>
              <a:t>Lien n°07</a:t>
            </a:r>
            <a:r>
              <a:rPr lang="fr-FR" baseline="0" dirty="0" smtClean="0"/>
              <a:t>: document de travail (des situations à nommer). </a:t>
            </a:r>
            <a:endParaRPr lang="fr-FR" dirty="0" smtClean="0"/>
          </a:p>
          <a:p>
            <a:endParaRPr lang="ar-DZ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0" dirty="0" smtClean="0"/>
              <a:t>suite</a:t>
            </a:r>
            <a:endParaRPr lang="ar-DZ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Durée: </a:t>
            </a:r>
            <a:r>
              <a:rPr lang="fr-FR" dirty="0" smtClean="0"/>
              <a:t>45mn.</a:t>
            </a:r>
          </a:p>
          <a:p>
            <a:r>
              <a:rPr lang="fr-FR" b="1" dirty="0" smtClean="0"/>
              <a:t>Stratégie</a:t>
            </a:r>
            <a:r>
              <a:rPr lang="fr-FR" dirty="0" smtClean="0"/>
              <a:t> du Souk.</a:t>
            </a:r>
          </a:p>
          <a:p>
            <a:r>
              <a:rPr lang="fr-FR" b="1" dirty="0" smtClean="0"/>
              <a:t>Consigne:</a:t>
            </a:r>
            <a:r>
              <a:rPr lang="fr-FR" dirty="0" smtClean="0"/>
              <a:t> reprends les séquences que</a:t>
            </a:r>
            <a:r>
              <a:rPr lang="fr-FR" baseline="0" dirty="0" smtClean="0"/>
              <a:t> tu as élaborées dans la tâche n°04 et intègre les différents moments d’évaluation en t’appuyant sur les plans annuels des apprentissages.</a:t>
            </a:r>
          </a:p>
          <a:p>
            <a:r>
              <a:rPr lang="fr-FR" b="1" baseline="0" dirty="0" smtClean="0"/>
              <a:t>Lien n°08</a:t>
            </a:r>
            <a:r>
              <a:rPr lang="fr-FR" baseline="0" dirty="0" smtClean="0"/>
              <a:t>: plans annuels des évaluations pour les 3</a:t>
            </a:r>
            <a:r>
              <a:rPr lang="fr-FR" baseline="30000" dirty="0" smtClean="0"/>
              <a:t>e</a:t>
            </a:r>
            <a:r>
              <a:rPr lang="fr-FR" baseline="0" dirty="0" smtClean="0"/>
              <a:t>, 4</a:t>
            </a:r>
            <a:r>
              <a:rPr lang="fr-FR" baseline="30000" dirty="0" smtClean="0"/>
              <a:t>e</a:t>
            </a:r>
            <a:r>
              <a:rPr lang="fr-FR" baseline="0" dirty="0" smtClean="0"/>
              <a:t> et 5</a:t>
            </a:r>
            <a:r>
              <a:rPr lang="fr-FR" baseline="30000" dirty="0" smtClean="0"/>
              <a:t>e</a:t>
            </a:r>
            <a:r>
              <a:rPr lang="fr-FR" baseline="0" dirty="0" smtClean="0"/>
              <a:t> AP.</a:t>
            </a: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fr-FR" b="1" dirty="0" smtClean="0"/>
              <a:t>Durée:</a:t>
            </a:r>
            <a:r>
              <a:rPr lang="fr-FR" b="0" baseline="0" dirty="0" smtClean="0"/>
              <a:t> 15mn.</a:t>
            </a:r>
          </a:p>
          <a:p>
            <a:pPr rtl="0"/>
            <a:r>
              <a:rPr lang="fr-FR" b="1" baseline="0" dirty="0" smtClean="0"/>
              <a:t>Stratégie: </a:t>
            </a:r>
            <a:r>
              <a:rPr lang="fr-FR" b="0" baseline="0" dirty="0" smtClean="0"/>
              <a:t>KWL.</a:t>
            </a:r>
          </a:p>
          <a:p>
            <a:pPr rtl="0"/>
            <a:r>
              <a:rPr lang="fr-FR" b="1" baseline="0" dirty="0" smtClean="0"/>
              <a:t>Consigne: </a:t>
            </a:r>
            <a:r>
              <a:rPr lang="fr-FR" b="0" baseline="0" dirty="0" smtClean="0"/>
              <a:t>Remplis la dernière case du KWL( ce que j’ai appris).</a:t>
            </a:r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43446C-72BC-4955-85B6-632CEA775B8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1282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1"/>
            <a:r>
              <a:rPr lang="fr-FR" b="1" dirty="0" smtClean="0"/>
              <a:t>Durée</a:t>
            </a:r>
            <a:r>
              <a:rPr lang="fr-FR" dirty="0" smtClean="0"/>
              <a:t>:5mn</a:t>
            </a:r>
            <a:endParaRPr lang="ar-DZ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26854-C1B1-4A78-9BDB-D60DCBC3B689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134220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 </a:t>
            </a:r>
            <a:r>
              <a:rPr lang="fr-FR" dirty="0" smtClean="0"/>
              <a:t>:15</a:t>
            </a:r>
            <a:r>
              <a:rPr lang="fr-FR" baseline="0" dirty="0" smtClean="0"/>
              <a:t> </a:t>
            </a:r>
            <a:r>
              <a:rPr lang="fr-FR" dirty="0" smtClean="0"/>
              <a:t>mn.</a:t>
            </a:r>
          </a:p>
          <a:p>
            <a:r>
              <a:rPr lang="fr-FR" b="1" dirty="0" smtClean="0"/>
              <a:t>Consigne: </a:t>
            </a:r>
          </a:p>
          <a:p>
            <a:r>
              <a:rPr lang="fr-FR" dirty="0" smtClean="0"/>
              <a:t>donne ton avis.</a:t>
            </a:r>
          </a:p>
          <a:p>
            <a:r>
              <a:rPr lang="fr-FR" dirty="0" smtClean="0"/>
              <a:t>Atelier de réflexion partagée court. Le document qui explique le protocole</a:t>
            </a:r>
            <a:r>
              <a:rPr lang="fr-FR" baseline="0" dirty="0" smtClean="0"/>
              <a:t> de l’ARP est dans le lien « réaction ».</a:t>
            </a:r>
          </a:p>
          <a:p>
            <a:r>
              <a:rPr lang="fr-FR" baseline="0" dirty="0" smtClean="0"/>
              <a:t>Lien n°01: protocole de l’ARP court.</a:t>
            </a:r>
            <a:endParaRPr lang="ar-DZ" dirty="0" smtClean="0"/>
          </a:p>
          <a:p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Durée: 30 minutes</a:t>
            </a:r>
          </a:p>
          <a:p>
            <a:r>
              <a:rPr lang="fr-FR" b="1" dirty="0" smtClean="0"/>
              <a:t>Question: En quoi les contenus</a:t>
            </a:r>
            <a:r>
              <a:rPr lang="fr-FR" b="1" baseline="0" dirty="0" smtClean="0"/>
              <a:t> de la première session vous ont aidés dans vos pratiques de classe.</a:t>
            </a:r>
            <a:endParaRPr lang="ar-DZ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 </a:t>
            </a:r>
            <a:r>
              <a:rPr lang="fr-FR" dirty="0" smtClean="0"/>
              <a:t>:30mn .La stratégie utilisée est le </a:t>
            </a:r>
            <a:r>
              <a:rPr lang="fr-FR" dirty="0" err="1" smtClean="0"/>
              <a:t>ji</a:t>
            </a:r>
            <a:r>
              <a:rPr lang="fr-FR" baseline="0" dirty="0" err="1" smtClean="0"/>
              <a:t>gsaw</a:t>
            </a:r>
            <a:r>
              <a:rPr lang="fr-FR" baseline="0" dirty="0" smtClean="0"/>
              <a:t> .</a:t>
            </a:r>
          </a:p>
          <a:p>
            <a:r>
              <a:rPr lang="fr-FR" b="1" baseline="0" dirty="0" smtClean="0"/>
              <a:t>Consigne:</a:t>
            </a:r>
          </a:p>
          <a:p>
            <a:r>
              <a:rPr lang="fr-FR" baseline="0" dirty="0" smtClean="0"/>
              <a:t>Proposer des définitions et des concepts en désordre .Demander aux stagiaires d’attribuer à  chaque concept sa définition .</a:t>
            </a:r>
            <a:r>
              <a:rPr lang="fr-FR" dirty="0" smtClean="0"/>
              <a:t> (rappel de la session d’été).</a:t>
            </a:r>
          </a:p>
          <a:p>
            <a:r>
              <a:rPr lang="fr-FR" b="1" dirty="0" smtClean="0"/>
              <a:t>Lien</a:t>
            </a:r>
            <a:r>
              <a:rPr lang="fr-FR" b="1" baseline="0" dirty="0" smtClean="0"/>
              <a:t> n°01</a:t>
            </a:r>
            <a:r>
              <a:rPr lang="fr-FR" baseline="0" dirty="0" smtClean="0"/>
              <a:t>: concepts à nommer ( consigne et solution).</a:t>
            </a:r>
            <a:endParaRPr lang="fr-FR" dirty="0" smtClean="0"/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fr-FR" b="1" dirty="0" smtClean="0"/>
              <a:t>Durée</a:t>
            </a:r>
            <a:r>
              <a:rPr lang="fr-FR" b="1" baseline="0" dirty="0" smtClean="0"/>
              <a:t> :</a:t>
            </a:r>
            <a:r>
              <a:rPr lang="fr-FR" b="0" baseline="0" dirty="0" smtClean="0"/>
              <a:t>10mn</a:t>
            </a:r>
          </a:p>
          <a:p>
            <a:pPr rtl="0"/>
            <a:r>
              <a:rPr lang="fr-FR" b="0" baseline="0" dirty="0" smtClean="0"/>
              <a:t>Complète les deux premières colonnes ( l’enseignant est appelé à remplir la 3</a:t>
            </a:r>
            <a:r>
              <a:rPr lang="fr-FR" b="0" baseline="30000" dirty="0" smtClean="0"/>
              <a:t>e</a:t>
            </a:r>
            <a:r>
              <a:rPr lang="fr-FR" b="0" baseline="0" dirty="0" smtClean="0"/>
              <a:t> case à la fin du module)</a:t>
            </a:r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43446C-72BC-4955-85B6-632CEA775B8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1282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B3FD5-02CD-4A6F-AC06-070718F740BD}" type="datetime1">
              <a:rPr lang="fr-FR" smtClean="0"/>
              <a:pPr/>
              <a:t>07/07/2018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 système éducatif et les programmes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656E8-995C-41BA-A55A-A8EDA3B4A0E7}" type="datetime1">
              <a:rPr lang="fr-FR" smtClean="0"/>
              <a:pPr/>
              <a:t>07/07/2018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 système éducatif et les programmes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CFEC-06DC-4622-8381-9CC24BEAD85D}" type="datetime1">
              <a:rPr lang="fr-FR" smtClean="0"/>
              <a:pPr/>
              <a:t>07/07/2018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 système éducatif et les programmes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7239000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28802"/>
            <a:ext cx="8763000" cy="46481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676400" y="1348565"/>
            <a:ext cx="7239000" cy="381000"/>
          </a:xfrm>
        </p:spPr>
        <p:txBody>
          <a:bodyPr anchor="ctr">
            <a:noAutofit/>
          </a:bodyPr>
          <a:lstStyle>
            <a:lvl1pPr>
              <a:buNone/>
              <a:defRPr sz="2400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0A183-4392-454C-ACAD-5510379968B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07/07/2018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Le système éducatif et les programmes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229EC-43FF-4A02-B5E8-90D2D8E8359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75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44645-5650-4864-B328-9A778899BB09}" type="datetime1">
              <a:rPr lang="fr-FR" smtClean="0"/>
              <a:pPr/>
              <a:t>07/07/2018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 système éducatif et les programmes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72B14-BA31-47F4-8023-6F4835ADA615}" type="datetime1">
              <a:rPr lang="fr-FR" smtClean="0"/>
              <a:pPr/>
              <a:t>07/07/2018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 système éducatif et les programmes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5439C-35D3-4F9F-B043-84BE2BAF4D71}" type="datetime1">
              <a:rPr lang="fr-FR" smtClean="0"/>
              <a:pPr/>
              <a:t>07/07/2018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 système éducatif et les programmes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74B62-6CCF-44E7-A3D9-24275626CE15}" type="datetime1">
              <a:rPr lang="fr-FR" smtClean="0"/>
              <a:pPr/>
              <a:t>07/07/2018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 système éducatif et les programmes</a:t>
            </a:r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43-3799-4B62-821A-9D3E45BC5403}" type="datetime1">
              <a:rPr lang="fr-FR" smtClean="0"/>
              <a:pPr/>
              <a:t>07/07/2018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 système éducatif et les programmes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6DDA-EF26-4FE9-8760-64C199079E40}" type="datetime1">
              <a:rPr lang="fr-FR" smtClean="0"/>
              <a:pPr/>
              <a:t>07/07/2018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 système éducatif et les programmes</a:t>
            </a:r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A641-2F37-4B48-B765-E15C32B2022F}" type="datetime1">
              <a:rPr lang="fr-FR" smtClean="0"/>
              <a:pPr/>
              <a:t>07/07/2018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 système éducatif et les programmes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EC723-A669-4586-A09D-8396327895D6}" type="datetime1">
              <a:rPr lang="fr-FR" smtClean="0"/>
              <a:pPr/>
              <a:t>07/07/2018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 système éducatif et les programmes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61809-4AF0-4D57-ACAF-7DE2F15CCAEA}" type="datetime1">
              <a:rPr lang="fr-FR" smtClean="0"/>
              <a:pPr/>
              <a:t>07/07/2018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Le système éducatif et les programmes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Documents%20du%20syst&#232;me%20&#233;ducatif%20et%20des%20%20programmes/N&#176;2Guide%20m&#233;thodologique%20d'&#233;laboration%20des%20programmes%20de%20fran&#231;ais%2029Juin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Documents%20du%20syst&#232;me%20&#233;ducatif%20et%20des%20%20programmes/N&#176;3REFERENTIEL%20GENERAL%20DES%20PROGRAMMES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Documents%20du%20syst&#232;me%20&#233;ducatif%20et%20des%20%20programmes/N&#176;%20%204%20Textes%20choisis%20du%20manuel.pdf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Documents%20du%20syst&#232;me%20&#233;ducatif%20et%20des%20%20programmes/N&#176;%205%20valeurs%20et%20comp&#233;tences%20transversales.docx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Liens%20syst&#232;me%20%20programme/N&#176;6%20Plans%20annuels%20version%20SEP%202017.docx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hyperlink" Target="Documents%20du%20syst&#232;me%20&#233;ducatif%20et%20des%20%20programmes/N&#176;6%20Plans%20annuels%20version%20SEP%202017.docx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Documents%20du%20syst&#232;me%20&#233;ducatif%20et%20des%20%20programmes/N&#176;7%20Situations.docx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hyperlink" Target="Liens%20syst&#232;me%20%20programme/N&#176;7%20Situations.docx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Documents%20du%20syst&#232;me%20&#233;ducatif%20et%20des%20%20programmes/N&#176;8%20Plans%20annuels%20des%20&#233;valuation.docx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hyperlink" Target="http://4vector.com/free-vector/time-temps-100179" TargetMode="External"/><Relationship Id="rId4" Type="http://schemas.openxmlformats.org/officeDocument/2006/relationships/image" Target="../media/image3.jpeg"/><Relationship Id="rId9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Documents%20du%20syst&#232;me%20&#233;ducatif%20et%20des%20%20programmes/0%20protocole%20atelier%20court.doc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Documents%20du%20syst&#232;me%20&#233;ducatif%20et%20des%20%20programmes/N&#176;1%20concepts%20et%20d&#233;finitions.doc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10BF899E-5B7B-49D5-982A-90A4DA47C528}"/>
              </a:ext>
            </a:extLst>
          </p:cNvPr>
          <p:cNvSpPr/>
          <p:nvPr/>
        </p:nvSpPr>
        <p:spPr>
          <a:xfrm>
            <a:off x="714348" y="1857364"/>
            <a:ext cx="7858179" cy="15706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Formation préparatoire des enseignants pendant le stage expérimental.</a:t>
            </a:r>
          </a:p>
          <a:p>
            <a:pPr algn="ctr" rtl="1"/>
            <a:r>
              <a:rPr lang="fr-FR" sz="3200" b="1" dirty="0" smtClean="0">
                <a:solidFill>
                  <a:schemeClr val="tx1"/>
                </a:solidFill>
              </a:rPr>
              <a:t> </a:t>
            </a:r>
            <a:r>
              <a:rPr lang="fr-FR" sz="3200" b="1" smtClean="0">
                <a:solidFill>
                  <a:schemeClr val="tx1"/>
                </a:solidFill>
              </a:rPr>
              <a:t>1</a:t>
            </a:r>
            <a:r>
              <a:rPr lang="fr-FR" sz="3200" b="1" baseline="30000" smtClean="0">
                <a:solidFill>
                  <a:schemeClr val="tx1"/>
                </a:solidFill>
              </a:rPr>
              <a:t>e</a:t>
            </a:r>
            <a:r>
              <a:rPr lang="fr-FR" sz="3200" b="1" smtClean="0">
                <a:solidFill>
                  <a:schemeClr val="tx1"/>
                </a:solidFill>
              </a:rPr>
              <a:t> session.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xmlns="" id="{E901D3E9-7B94-41D2-B313-FCB9AF29355F}"/>
              </a:ext>
            </a:extLst>
          </p:cNvPr>
          <p:cNvSpPr/>
          <p:nvPr/>
        </p:nvSpPr>
        <p:spPr>
          <a:xfrm>
            <a:off x="1571604" y="3786190"/>
            <a:ext cx="6286544" cy="150019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r-FR" sz="3200" b="1" dirty="0" smtClean="0">
                <a:solidFill>
                  <a:schemeClr val="tx1"/>
                </a:solidFill>
              </a:rPr>
              <a:t>Connaissance professionnelle.</a:t>
            </a:r>
          </a:p>
          <a:p>
            <a:pPr algn="ctr"/>
            <a:r>
              <a:rPr lang="fr-FR" sz="2000" b="1" dirty="0" smtClean="0">
                <a:solidFill>
                  <a:schemeClr val="tx1"/>
                </a:solidFill>
              </a:rPr>
              <a:t>Le système éducatif et les programmes.</a:t>
            </a:r>
            <a:endParaRPr lang="fr-FR" sz="4400" b="1" dirty="0">
              <a:solidFill>
                <a:schemeClr val="tx1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153893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7642" y="0"/>
            <a:ext cx="1746359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Rectangle 25"/>
          <p:cNvSpPr/>
          <p:nvPr/>
        </p:nvSpPr>
        <p:spPr>
          <a:xfrm>
            <a:off x="1396891" y="259140"/>
            <a:ext cx="6000750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z="2000" b="1" dirty="0" smtClean="0">
                <a:cs typeface="+mj-cs"/>
              </a:rPr>
              <a:t>République Algérienne Démocratique et Populaire</a:t>
            </a:r>
            <a:endParaRPr lang="ar-SA" sz="2000" b="1" dirty="0">
              <a:latin typeface="MS Mincho" pitchFamily="49" charset="-128"/>
              <a:ea typeface="MS Mincho" pitchFamily="49" charset="-128"/>
              <a:cs typeface="+mj-cs"/>
            </a:endParaRPr>
          </a:p>
          <a:p>
            <a:pPr algn="ctr" rtl="1"/>
            <a:r>
              <a:rPr lang="fr-FR" sz="2000" b="1" dirty="0" smtClean="0">
                <a:latin typeface="+mj-lt"/>
                <a:ea typeface="MS Mincho" pitchFamily="49" charset="-128"/>
                <a:cs typeface="+mj-cs"/>
              </a:rPr>
              <a:t>Ministère de l’Education Nationale</a:t>
            </a:r>
            <a:endParaRPr lang="ar-DZ" sz="2000" b="1" dirty="0" smtClean="0">
              <a:latin typeface="+mj-lt"/>
              <a:ea typeface="MS Mincho" pitchFamily="49" charset="-128"/>
              <a:cs typeface="+mj-cs"/>
            </a:endParaRPr>
          </a:p>
          <a:p>
            <a:pPr algn="ctr" rtl="1"/>
            <a:r>
              <a:rPr lang="fr-FR" sz="2000" b="1" dirty="0" smtClean="0">
                <a:latin typeface="+mj-lt"/>
                <a:ea typeface="MS Mincho" pitchFamily="49" charset="-128"/>
              </a:rPr>
              <a:t>Inspection Générale de la Pédagogie</a:t>
            </a:r>
            <a:endParaRPr lang="fr-FR" sz="2000" dirty="0">
              <a:latin typeface="+mj-lt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 système éducatif et les programmes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="" val="2035347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2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>
              <a:latin typeface="Candara" pitchFamily="34" charset="0"/>
            </a:endParaRPr>
          </a:p>
          <a:p>
            <a:endParaRPr lang="en-GB" dirty="0">
              <a:latin typeface="Candara" pitchFamily="34" charset="0"/>
            </a:endParaRPr>
          </a:p>
        </p:txBody>
      </p:sp>
      <p:sp>
        <p:nvSpPr>
          <p:cNvPr id="8" name="Right Arrow Callout 7"/>
          <p:cNvSpPr/>
          <p:nvPr/>
        </p:nvSpPr>
        <p:spPr>
          <a:xfrm>
            <a:off x="214282" y="1357298"/>
            <a:ext cx="2590800" cy="3962400"/>
          </a:xfrm>
          <a:prstGeom prst="rightArrowCallout">
            <a:avLst/>
          </a:prstGeom>
          <a:solidFill>
            <a:schemeClr val="accent2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 smtClean="0">
                <a:solidFill>
                  <a:prstClr val="white"/>
                </a:solidFill>
                <a:latin typeface="Candara" pitchFamily="34" charset="0"/>
              </a:rPr>
              <a:t>Complète</a:t>
            </a:r>
            <a:r>
              <a:rPr lang="en-US" sz="2400" dirty="0" smtClean="0">
                <a:solidFill>
                  <a:prstClr val="white"/>
                </a:solidFill>
                <a:latin typeface="Candara" pitchFamily="34" charset="0"/>
              </a:rPr>
              <a:t> le tableau</a:t>
            </a:r>
            <a:endParaRPr lang="en-GB" sz="2400" dirty="0">
              <a:solidFill>
                <a:prstClr val="white"/>
              </a:solidFill>
              <a:latin typeface="Candara" pitchFamily="34" charset="0"/>
            </a:endParaRPr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2786050" y="2428868"/>
          <a:ext cx="6096000" cy="24517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  <a:gridCol w="2032000"/>
              </a:tblGrid>
              <a:tr h="714380">
                <a:tc>
                  <a:txBody>
                    <a:bodyPr/>
                    <a:lstStyle/>
                    <a:p>
                      <a:pPr algn="ctr" rtl="1"/>
                      <a:r>
                        <a:rPr lang="fr-FR" sz="1600" b="1" dirty="0" smtClean="0">
                          <a:cs typeface="sultan - free" pitchFamily="2" charset="-78"/>
                        </a:rPr>
                        <a:t>K</a:t>
                      </a:r>
                      <a:endParaRPr lang="ar-DZ" sz="1600" b="1" dirty="0" smtClean="0">
                        <a:cs typeface="sultan - free" pitchFamily="2" charset="-78"/>
                      </a:endParaRPr>
                    </a:p>
                    <a:p>
                      <a:pPr algn="ctr" rtl="1"/>
                      <a:r>
                        <a:rPr lang="fr-FR" sz="1200" dirty="0" smtClean="0">
                          <a:cs typeface="sultan - free" pitchFamily="2" charset="-78"/>
                        </a:rPr>
                        <a:t>Ce que je sais  des programmes.</a:t>
                      </a:r>
                      <a:endParaRPr lang="fr-FR" sz="1200" dirty="0">
                        <a:cs typeface="sultan - free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b="1" dirty="0" smtClean="0">
                          <a:cs typeface="sultan - free" pitchFamily="2" charset="-78"/>
                        </a:rPr>
                        <a:t>w</a:t>
                      </a:r>
                    </a:p>
                    <a:p>
                      <a:pPr algn="ctr" rtl="1"/>
                      <a:r>
                        <a:rPr lang="fr-FR" sz="1200" dirty="0" smtClean="0">
                          <a:cs typeface="sultan - free" pitchFamily="2" charset="-78"/>
                        </a:rPr>
                        <a:t>Ce que j’aimerais  savoir sur les programmes .</a:t>
                      </a:r>
                      <a:endParaRPr lang="fr-FR" sz="1200" dirty="0">
                        <a:cs typeface="sultan - free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b="1" dirty="0" smtClean="0">
                          <a:cs typeface="sultan - free" pitchFamily="2" charset="-78"/>
                        </a:rPr>
                        <a:t>L</a:t>
                      </a:r>
                    </a:p>
                    <a:p>
                      <a:pPr algn="ctr" rtl="1"/>
                      <a:r>
                        <a:rPr lang="fr-FR" sz="1200" dirty="0" smtClean="0">
                          <a:cs typeface="sultan - free" pitchFamily="2" charset="-78"/>
                        </a:rPr>
                        <a:t>Ce que j’ai appris</a:t>
                      </a:r>
                      <a:endParaRPr lang="fr-FR" sz="2800" dirty="0">
                        <a:cs typeface="sultan - free" pitchFamily="2" charset="-7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14380"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Le système éducatif et les programmes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941337"/>
            <a:ext cx="959145" cy="91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5120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Tâche n°01</a:t>
            </a:r>
            <a:endParaRPr lang="ar-DZ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Quels sont les </a:t>
            </a:r>
            <a:r>
              <a:rPr lang="fr-FR" dirty="0" smtClean="0">
                <a:hlinkClick r:id="rId3" action="ppaction://hlinkfile"/>
              </a:rPr>
              <a:t>documents</a:t>
            </a:r>
            <a:r>
              <a:rPr lang="fr-FR" dirty="0" smtClean="0"/>
              <a:t> de </a:t>
            </a:r>
            <a:r>
              <a:rPr lang="fr-FR" dirty="0" smtClean="0">
                <a:hlinkClick r:id="rId4" action="ppaction://hlinkfile"/>
              </a:rPr>
              <a:t>référence</a:t>
            </a:r>
            <a:r>
              <a:rPr lang="fr-FR" dirty="0" smtClean="0"/>
              <a:t> </a:t>
            </a:r>
          </a:p>
          <a:p>
            <a:pPr>
              <a:buNone/>
            </a:pPr>
            <a:r>
              <a:rPr lang="fr-FR" dirty="0" smtClean="0"/>
              <a:t>nécessaires à l’écriture des programmes ?</a:t>
            </a:r>
          </a:p>
          <a:p>
            <a:pPr>
              <a:buNone/>
            </a:pP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 système éducatif et les programmes</a:t>
            </a:r>
            <a:endParaRPr lang="fr-BE"/>
          </a:p>
        </p:txBody>
      </p:sp>
      <p:pic>
        <p:nvPicPr>
          <p:cNvPr id="6" name="Image 5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5857892"/>
            <a:ext cx="969778" cy="883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5500726"/>
          </a:xfrm>
        </p:spPr>
        <p:txBody>
          <a:bodyPr/>
          <a:lstStyle/>
          <a:p>
            <a:pPr algn="r" rtl="1">
              <a:buNone/>
            </a:pPr>
            <a:endParaRPr lang="fr-FR" dirty="0"/>
          </a:p>
        </p:txBody>
      </p:sp>
      <p:sp>
        <p:nvSpPr>
          <p:cNvPr id="4" name="Ellipse 3"/>
          <p:cNvSpPr/>
          <p:nvPr/>
        </p:nvSpPr>
        <p:spPr>
          <a:xfrm>
            <a:off x="3643306" y="2643182"/>
            <a:ext cx="2000264" cy="128588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DZ" sz="2400" b="1" dirty="0" smtClean="0"/>
              <a:t> </a:t>
            </a:r>
            <a:r>
              <a:rPr lang="fr-FR" b="1" dirty="0" smtClean="0"/>
              <a:t>Réécriture des programmes</a:t>
            </a:r>
            <a:endParaRPr lang="fr-FR" b="1" dirty="0"/>
          </a:p>
        </p:txBody>
      </p:sp>
      <p:sp>
        <p:nvSpPr>
          <p:cNvPr id="5" name="Rectangle 4"/>
          <p:cNvSpPr/>
          <p:nvPr/>
        </p:nvSpPr>
        <p:spPr>
          <a:xfrm>
            <a:off x="5857884" y="1500174"/>
            <a:ext cx="2071702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 smtClean="0"/>
              <a:t>Non opérationnalisation</a:t>
            </a:r>
            <a:endParaRPr lang="fr-FR" sz="1400" b="1" dirty="0"/>
          </a:p>
        </p:txBody>
      </p:sp>
      <p:sp>
        <p:nvSpPr>
          <p:cNvPr id="6" name="Rectangle 5"/>
          <p:cNvSpPr/>
          <p:nvPr/>
        </p:nvSpPr>
        <p:spPr>
          <a:xfrm>
            <a:off x="6786578" y="3071810"/>
            <a:ext cx="2071702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 smtClean="0"/>
              <a:t>Absence du cadre référentiel</a:t>
            </a:r>
            <a:endParaRPr lang="fr-FR" sz="1400" b="1" dirty="0"/>
          </a:p>
        </p:txBody>
      </p:sp>
      <p:sp>
        <p:nvSpPr>
          <p:cNvPr id="7" name="Rectangle 6"/>
          <p:cNvSpPr/>
          <p:nvPr/>
        </p:nvSpPr>
        <p:spPr>
          <a:xfrm>
            <a:off x="6143636" y="4572008"/>
            <a:ext cx="2071702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 smtClean="0"/>
              <a:t>Absence de cohérence</a:t>
            </a:r>
            <a:endParaRPr lang="fr-FR" sz="1400" b="1" dirty="0"/>
          </a:p>
        </p:txBody>
      </p:sp>
      <p:sp>
        <p:nvSpPr>
          <p:cNvPr id="8" name="Rectangle 7"/>
          <p:cNvSpPr/>
          <p:nvPr/>
        </p:nvSpPr>
        <p:spPr>
          <a:xfrm>
            <a:off x="428596" y="3143248"/>
            <a:ext cx="2071702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 smtClean="0"/>
              <a:t>Évolution et adaptation</a:t>
            </a:r>
            <a:endParaRPr lang="fr-FR" sz="1400" b="1" dirty="0"/>
          </a:p>
        </p:txBody>
      </p:sp>
      <p:sp>
        <p:nvSpPr>
          <p:cNvPr id="9" name="Rectangle 8"/>
          <p:cNvSpPr/>
          <p:nvPr/>
        </p:nvSpPr>
        <p:spPr>
          <a:xfrm>
            <a:off x="714348" y="1643050"/>
            <a:ext cx="2071702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 smtClean="0"/>
              <a:t>Absence de structuration</a:t>
            </a:r>
            <a:endParaRPr lang="fr-FR" sz="1400" b="1" dirty="0"/>
          </a:p>
        </p:txBody>
      </p:sp>
      <p:sp>
        <p:nvSpPr>
          <p:cNvPr id="11" name="Flèche vers le haut 10"/>
          <p:cNvSpPr/>
          <p:nvPr/>
        </p:nvSpPr>
        <p:spPr>
          <a:xfrm rot="3284736">
            <a:off x="5305329" y="1752919"/>
            <a:ext cx="302161" cy="107767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droite 11"/>
          <p:cNvSpPr/>
          <p:nvPr/>
        </p:nvSpPr>
        <p:spPr>
          <a:xfrm>
            <a:off x="5715008" y="3143248"/>
            <a:ext cx="1071570" cy="285752"/>
          </a:xfrm>
          <a:prstGeom prst="rightArrow">
            <a:avLst>
              <a:gd name="adj1" fmla="val 6505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 droite 13"/>
          <p:cNvSpPr/>
          <p:nvPr/>
        </p:nvSpPr>
        <p:spPr>
          <a:xfrm rot="2912187">
            <a:off x="4940050" y="4173219"/>
            <a:ext cx="1323333" cy="3249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 droite 14"/>
          <p:cNvSpPr/>
          <p:nvPr/>
        </p:nvSpPr>
        <p:spPr>
          <a:xfrm rot="7943450">
            <a:off x="2825680" y="4168551"/>
            <a:ext cx="1369370" cy="3249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vers le haut 15"/>
          <p:cNvSpPr/>
          <p:nvPr/>
        </p:nvSpPr>
        <p:spPr>
          <a:xfrm rot="17924324">
            <a:off x="3282953" y="1730284"/>
            <a:ext cx="336169" cy="133247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 vers le haut 16"/>
          <p:cNvSpPr/>
          <p:nvPr/>
        </p:nvSpPr>
        <p:spPr>
          <a:xfrm rot="16200000">
            <a:off x="2876193" y="2669263"/>
            <a:ext cx="371354" cy="1102008"/>
          </a:xfrm>
          <a:prstGeom prst="upArrow">
            <a:avLst>
              <a:gd name="adj1" fmla="val 48545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space réservé du contenu 2"/>
          <p:cNvSpPr txBox="1">
            <a:spLocks/>
          </p:cNvSpPr>
          <p:nvPr/>
        </p:nvSpPr>
        <p:spPr>
          <a:xfrm>
            <a:off x="500034" y="500042"/>
            <a:ext cx="8229600" cy="56261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85786" y="4643446"/>
            <a:ext cx="2071702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 smtClean="0"/>
              <a:t>Inexistence de la dimension </a:t>
            </a:r>
            <a:r>
              <a:rPr lang="fr-FR" sz="1400" b="1" dirty="0" err="1" smtClean="0"/>
              <a:t>curriculaire</a:t>
            </a:r>
            <a:endParaRPr lang="fr-FR" sz="1400" b="1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12</a:t>
            </a:fld>
            <a:endParaRPr lang="fr-BE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 système éducatif et les programmes</a:t>
            </a:r>
            <a:endParaRPr lang="fr-BE"/>
          </a:p>
        </p:txBody>
      </p:sp>
      <p:pic>
        <p:nvPicPr>
          <p:cNvPr id="23" name="Image 2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5715016"/>
            <a:ext cx="969778" cy="883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616695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4429132"/>
            <a:ext cx="8763000" cy="2047868"/>
          </a:xfrm>
        </p:spPr>
        <p:txBody>
          <a:bodyPr/>
          <a:lstStyle/>
          <a:p>
            <a:pPr algn="ctr">
              <a:buNone/>
            </a:pPr>
            <a:endParaRPr lang="ar-DZ" dirty="0" smtClean="0"/>
          </a:p>
          <a:p>
            <a:endParaRPr lang="ar-DZ" dirty="0"/>
          </a:p>
        </p:txBody>
      </p:sp>
      <p:sp>
        <p:nvSpPr>
          <p:cNvPr id="5" name="Parchemin horizontal 4"/>
          <p:cNvSpPr/>
          <p:nvPr/>
        </p:nvSpPr>
        <p:spPr>
          <a:xfrm>
            <a:off x="1428728" y="1857364"/>
            <a:ext cx="6500858" cy="250033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4000" dirty="0" smtClean="0">
                <a:cs typeface="+mj-cs"/>
              </a:rPr>
              <a:t>2</a:t>
            </a:r>
            <a:r>
              <a:rPr lang="fr-FR" sz="4000" baseline="30000" dirty="0" smtClean="0">
                <a:cs typeface="+mj-cs"/>
              </a:rPr>
              <a:t>e</a:t>
            </a:r>
            <a:r>
              <a:rPr lang="fr-FR" sz="4000" dirty="0" smtClean="0">
                <a:cs typeface="+mj-cs"/>
              </a:rPr>
              <a:t> séance</a:t>
            </a:r>
            <a:endParaRPr lang="ar-DZ" sz="4000" dirty="0">
              <a:cs typeface="+mj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Le système éducatif et les programmes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b="1" u="sng" dirty="0" smtClean="0"/>
              <a:t>Objectif de la séance: </a:t>
            </a:r>
          </a:p>
          <a:p>
            <a:pPr>
              <a:buNone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</a:t>
            </a:r>
            <a:r>
              <a:rPr lang="fr-FR" dirty="0" smtClean="0"/>
              <a:t>Relever </a:t>
            </a:r>
            <a:r>
              <a:rPr lang="fr-FR" dirty="0" smtClean="0"/>
              <a:t>les valeurs véhiculées dans des textes choisis  du manuel  de 4</a:t>
            </a:r>
            <a:r>
              <a:rPr lang="fr-FR" baseline="30000" dirty="0" smtClean="0"/>
              <a:t>ème</a:t>
            </a:r>
            <a:r>
              <a:rPr lang="fr-FR" dirty="0" smtClean="0"/>
              <a:t> </a:t>
            </a:r>
            <a:r>
              <a:rPr lang="fr-FR" dirty="0" smtClean="0"/>
              <a:t>AP.</a:t>
            </a:r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</a:t>
            </a:r>
            <a:r>
              <a:rPr lang="fr-FR" dirty="0" smtClean="0"/>
              <a:t>Différencier </a:t>
            </a:r>
            <a:r>
              <a:rPr lang="fr-FR" dirty="0" smtClean="0"/>
              <a:t>les valeurs des compétences </a:t>
            </a:r>
            <a:r>
              <a:rPr lang="fr-FR" dirty="0" smtClean="0"/>
              <a:t>transversales.</a:t>
            </a:r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</a:t>
            </a:r>
            <a:r>
              <a:rPr lang="fr-FR" dirty="0" smtClean="0"/>
              <a:t>Planifier </a:t>
            </a:r>
            <a:r>
              <a:rPr lang="fr-FR" dirty="0" smtClean="0"/>
              <a:t>des séquences d’apprentissage . </a:t>
            </a: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Le système éducatif et les programmes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Feed</a:t>
            </a:r>
            <a:r>
              <a:rPr lang="fr-FR" dirty="0" smtClean="0"/>
              <a:t> Back</a:t>
            </a:r>
            <a:br>
              <a:rPr lang="fr-FR" dirty="0" smtClean="0"/>
            </a:br>
            <a:endParaRPr lang="ar-DZ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 smtClean="0"/>
          </a:p>
          <a:p>
            <a:endParaRPr lang="ar-DZ" dirty="0"/>
          </a:p>
        </p:txBody>
      </p:sp>
      <p:pic>
        <p:nvPicPr>
          <p:cNvPr id="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05328" y="2390995"/>
            <a:ext cx="5857143" cy="352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Le système éducatif et les programmes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5786454"/>
            <a:ext cx="944703" cy="906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/>
          <a:lstStyle/>
          <a:p>
            <a:r>
              <a:rPr lang="fr-FR" dirty="0" smtClean="0"/>
              <a:t>Tâche n°02</a:t>
            </a:r>
            <a:endParaRPr lang="ar-DZ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b="1" dirty="0" smtClean="0"/>
              <a:t>Textes choisis du </a:t>
            </a:r>
            <a:r>
              <a:rPr lang="fr-FR" b="1" dirty="0" smtClean="0">
                <a:hlinkClick r:id="rId3" action="ppaction://hlinkfile"/>
              </a:rPr>
              <a:t>manuel</a:t>
            </a:r>
            <a:r>
              <a:rPr lang="fr-FR" b="1" dirty="0" smtClean="0"/>
              <a:t> de 4</a:t>
            </a:r>
            <a:r>
              <a:rPr lang="fr-FR" b="1" baseline="30000" dirty="0" smtClean="0"/>
              <a:t>ème</a:t>
            </a:r>
            <a:r>
              <a:rPr lang="fr-FR" b="1" dirty="0" smtClean="0"/>
              <a:t> AP</a:t>
            </a:r>
          </a:p>
          <a:p>
            <a:pPr>
              <a:buNone/>
            </a:pPr>
            <a:r>
              <a:rPr lang="fr-FR" b="1" dirty="0" smtClean="0"/>
              <a:t>Pages:14,18,23,26,27,32,41</a:t>
            </a:r>
          </a:p>
          <a:p>
            <a:pPr>
              <a:buNone/>
            </a:pPr>
            <a:endParaRPr lang="fr-FR" b="1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 système éducatif et les programmes</a:t>
            </a:r>
            <a:endParaRPr lang="fr-BE"/>
          </a:p>
        </p:txBody>
      </p:sp>
      <p:pic>
        <p:nvPicPr>
          <p:cNvPr id="6" name="Imag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5715016"/>
            <a:ext cx="969778" cy="883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/>
          <a:lstStyle/>
          <a:p>
            <a:r>
              <a:rPr lang="fr-FR" dirty="0" smtClean="0"/>
              <a:t>Tâche n°03</a:t>
            </a:r>
            <a:endParaRPr lang="ar-DZ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fr-FR" b="1" dirty="0" smtClean="0"/>
          </a:p>
          <a:p>
            <a:pPr>
              <a:buNone/>
            </a:pPr>
            <a:r>
              <a:rPr lang="fr-FR" b="1" dirty="0" smtClean="0"/>
              <a:t>Tableau des </a:t>
            </a:r>
            <a:r>
              <a:rPr lang="fr-FR" b="1" dirty="0" smtClean="0">
                <a:hlinkClick r:id="rId3" action="ppaction://hlinkfile"/>
              </a:rPr>
              <a:t>valeurs </a:t>
            </a:r>
            <a:r>
              <a:rPr lang="fr-FR" b="1" dirty="0" smtClean="0"/>
              <a:t>et des compétences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                                </a:t>
            </a:r>
          </a:p>
          <a:p>
            <a:pPr>
              <a:buNone/>
            </a:pPr>
            <a:r>
              <a:rPr lang="fr-FR" dirty="0" smtClean="0"/>
              <a:t>                 </a:t>
            </a:r>
            <a:endParaRPr lang="fr-FR" sz="96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 système éducatif et les programmes</a:t>
            </a:r>
            <a:endParaRPr lang="fr-BE"/>
          </a:p>
        </p:txBody>
      </p:sp>
      <p:pic>
        <p:nvPicPr>
          <p:cNvPr id="7" name="Image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16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928686"/>
          </a:xfrm>
        </p:spPr>
        <p:txBody>
          <a:bodyPr/>
          <a:lstStyle/>
          <a:p>
            <a:r>
              <a:rPr lang="fr-FR" dirty="0" smtClean="0"/>
              <a:t>Tâche n°04</a:t>
            </a:r>
            <a:endParaRPr lang="ar-DZ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357298"/>
            <a:ext cx="8229600" cy="4525963"/>
          </a:xfrm>
        </p:spPr>
        <p:txBody>
          <a:bodyPr/>
          <a:lstStyle/>
          <a:p>
            <a:pPr>
              <a:buNone/>
            </a:pPr>
            <a:endParaRPr lang="fr-FR" b="1" dirty="0" smtClean="0"/>
          </a:p>
          <a:p>
            <a:pPr>
              <a:buNone/>
            </a:pPr>
            <a:endParaRPr lang="fr-FR" b="1" dirty="0" smtClean="0"/>
          </a:p>
          <a:p>
            <a:pPr>
              <a:buNone/>
            </a:pPr>
            <a:r>
              <a:rPr lang="fr-FR" b="1" dirty="0" smtClean="0"/>
              <a:t>                 Plans</a:t>
            </a:r>
            <a:r>
              <a:rPr lang="fr-FR" b="1" dirty="0" smtClean="0">
                <a:hlinkClick r:id="rId3" action="ppaction://hlinkfile"/>
              </a:rPr>
              <a:t> </a:t>
            </a:r>
            <a:r>
              <a:rPr lang="fr-FR" b="1" dirty="0" smtClean="0">
                <a:hlinkClick r:id="rId4" action="ppaction://hlinkfile"/>
              </a:rPr>
              <a:t>annuels</a:t>
            </a:r>
            <a:r>
              <a:rPr lang="fr-FR" b="1" dirty="0" smtClean="0"/>
              <a:t> des apprentissages</a:t>
            </a:r>
          </a:p>
          <a:p>
            <a:pPr>
              <a:buNone/>
            </a:pP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 système éducatif et les programmes</a:t>
            </a:r>
            <a:endParaRPr lang="fr-BE"/>
          </a:p>
        </p:txBody>
      </p:sp>
      <p:pic>
        <p:nvPicPr>
          <p:cNvPr id="7" name="Image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5786454"/>
            <a:ext cx="882503" cy="88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4429132"/>
            <a:ext cx="8763000" cy="2047868"/>
          </a:xfrm>
        </p:spPr>
        <p:txBody>
          <a:bodyPr/>
          <a:lstStyle/>
          <a:p>
            <a:pPr algn="ctr">
              <a:buNone/>
            </a:pPr>
            <a:endParaRPr lang="ar-DZ" dirty="0" smtClean="0"/>
          </a:p>
          <a:p>
            <a:endParaRPr lang="ar-DZ" dirty="0"/>
          </a:p>
        </p:txBody>
      </p:sp>
      <p:sp>
        <p:nvSpPr>
          <p:cNvPr id="5" name="Parchemin horizontal 4"/>
          <p:cNvSpPr/>
          <p:nvPr/>
        </p:nvSpPr>
        <p:spPr>
          <a:xfrm>
            <a:off x="1428728" y="1857364"/>
            <a:ext cx="6500858" cy="250033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4000" dirty="0" smtClean="0">
                <a:cs typeface="+mj-cs"/>
              </a:rPr>
              <a:t>3</a:t>
            </a:r>
            <a:r>
              <a:rPr lang="fr-FR" sz="4000" baseline="30000" dirty="0" smtClean="0">
                <a:cs typeface="+mj-cs"/>
              </a:rPr>
              <a:t>ème</a:t>
            </a:r>
            <a:r>
              <a:rPr lang="fr-FR" sz="4000" dirty="0" smtClean="0">
                <a:cs typeface="+mj-cs"/>
              </a:rPr>
              <a:t> séance</a:t>
            </a:r>
            <a:endParaRPr lang="ar-DZ" sz="4000" dirty="0">
              <a:cs typeface="+mj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Le système éducatif et les programmes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r>
              <a:rPr lang="fr-FR" dirty="0" smtClean="0"/>
              <a:t>Tableau de bord </a:t>
            </a:r>
            <a:endParaRPr lang="ar-DZ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714348" y="1500174"/>
          <a:ext cx="7643866" cy="51206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74428"/>
                <a:gridCol w="875767"/>
                <a:gridCol w="1245247"/>
                <a:gridCol w="2748424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r-FR" dirty="0" smtClean="0"/>
                        <a:t>stratégie</a:t>
                      </a:r>
                      <a:endParaRPr lang="ar-D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dirty="0" smtClean="0"/>
                        <a:t>N°</a:t>
                      </a:r>
                    </a:p>
                    <a:p>
                      <a:pPr algn="ctr" rtl="1"/>
                      <a:r>
                        <a:rPr lang="fr-FR" dirty="0" smtClean="0"/>
                        <a:t>diapo</a:t>
                      </a:r>
                      <a:r>
                        <a:rPr lang="fr-FR" baseline="0" dirty="0" smtClean="0"/>
                        <a:t> </a:t>
                      </a:r>
                      <a:endParaRPr lang="ar-D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dirty="0" smtClean="0"/>
                        <a:t>Durée</a:t>
                      </a:r>
                      <a:endParaRPr lang="ar-D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r-FR" dirty="0" smtClean="0"/>
                        <a:t>Activités</a:t>
                      </a:r>
                      <a:endParaRPr lang="ar-D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fr-FR" dirty="0" smtClean="0"/>
                    </a:p>
                    <a:p>
                      <a:pPr algn="ctr" rtl="0"/>
                      <a:endParaRPr lang="fr-FR" dirty="0" smtClean="0"/>
                    </a:p>
                    <a:p>
                      <a:pPr algn="ctr" rtl="0"/>
                      <a:endParaRPr lang="fr-FR" dirty="0" smtClean="0"/>
                    </a:p>
                    <a:p>
                      <a:pPr algn="ctr" rtl="0"/>
                      <a:r>
                        <a:rPr lang="fr-FR" dirty="0" smtClean="0"/>
                        <a:t>A.R.P</a:t>
                      </a:r>
                    </a:p>
                    <a:p>
                      <a:pPr algn="ctr" rtl="0"/>
                      <a:r>
                        <a:rPr lang="fr-FR" dirty="0" err="1" smtClean="0"/>
                        <a:t>Jigsaw</a:t>
                      </a:r>
                      <a:endParaRPr lang="fr-FR" dirty="0" smtClean="0"/>
                    </a:p>
                    <a:p>
                      <a:pPr algn="ctr" rtl="0"/>
                      <a:r>
                        <a:rPr lang="fr-FR" dirty="0" smtClean="0"/>
                        <a:t>/</a:t>
                      </a:r>
                    </a:p>
                    <a:p>
                      <a:pPr algn="ctr" rtl="0"/>
                      <a:r>
                        <a:rPr lang="fr-FR" dirty="0" smtClean="0"/>
                        <a:t>TPS</a:t>
                      </a:r>
                    </a:p>
                    <a:p>
                      <a:pPr algn="ctr" rtl="0"/>
                      <a:r>
                        <a:rPr lang="fr-FR" dirty="0" smtClean="0"/>
                        <a:t>Carte mentale</a:t>
                      </a:r>
                    </a:p>
                    <a:p>
                      <a:pPr algn="ctr" rtl="0"/>
                      <a:endParaRPr lang="fr-FR" dirty="0" smtClean="0"/>
                    </a:p>
                    <a:p>
                      <a:pPr algn="ctr" rtl="0"/>
                      <a:r>
                        <a:rPr lang="fr-FR" dirty="0" smtClean="0"/>
                        <a:t>/</a:t>
                      </a:r>
                    </a:p>
                    <a:p>
                      <a:pPr algn="ctr" rtl="0"/>
                      <a:r>
                        <a:rPr lang="fr-FR" dirty="0" smtClean="0"/>
                        <a:t>/</a:t>
                      </a:r>
                    </a:p>
                    <a:p>
                      <a:pPr algn="ctr" rtl="0"/>
                      <a:r>
                        <a:rPr lang="fr-FR" dirty="0" smtClean="0"/>
                        <a:t>/</a:t>
                      </a:r>
                    </a:p>
                    <a:p>
                      <a:pPr algn="ctr" rtl="0"/>
                      <a:r>
                        <a:rPr lang="fr-FR" dirty="0" smtClean="0"/>
                        <a:t>T.P.S</a:t>
                      </a:r>
                    </a:p>
                    <a:p>
                      <a:pPr algn="ctr" rtl="0"/>
                      <a:r>
                        <a:rPr lang="fr-FR" dirty="0" smtClean="0"/>
                        <a:t>/</a:t>
                      </a:r>
                    </a:p>
                    <a:p>
                      <a:pPr algn="ctr" rtl="0"/>
                      <a:r>
                        <a:rPr lang="fr-FR" dirty="0" smtClean="0"/>
                        <a:t>stratégie</a:t>
                      </a:r>
                      <a:r>
                        <a:rPr lang="fr-FR" baseline="0" dirty="0" smtClean="0"/>
                        <a:t> du SOUK</a:t>
                      </a:r>
                      <a:endParaRPr lang="fr-F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FR" dirty="0" smtClean="0"/>
                        <a:t>4</a:t>
                      </a:r>
                    </a:p>
                    <a:p>
                      <a:pPr algn="ctr" rtl="0"/>
                      <a:r>
                        <a:rPr lang="fr-FR" dirty="0" smtClean="0"/>
                        <a:t>5</a:t>
                      </a:r>
                    </a:p>
                    <a:p>
                      <a:pPr algn="ctr" rtl="0"/>
                      <a:r>
                        <a:rPr lang="fr-FR" dirty="0" smtClean="0"/>
                        <a:t>6</a:t>
                      </a:r>
                    </a:p>
                    <a:p>
                      <a:pPr algn="ctr" rtl="0"/>
                      <a:r>
                        <a:rPr lang="fr-FR" dirty="0" smtClean="0"/>
                        <a:t>7</a:t>
                      </a:r>
                    </a:p>
                    <a:p>
                      <a:pPr algn="ctr" rtl="0"/>
                      <a:r>
                        <a:rPr lang="fr-FR" dirty="0" smtClean="0"/>
                        <a:t>8,9</a:t>
                      </a:r>
                    </a:p>
                    <a:p>
                      <a:pPr algn="ctr" rtl="0"/>
                      <a:r>
                        <a:rPr lang="fr-FR" dirty="0" smtClean="0"/>
                        <a:t>10</a:t>
                      </a:r>
                    </a:p>
                    <a:p>
                      <a:pPr algn="ctr" rtl="0"/>
                      <a:r>
                        <a:rPr lang="fr-FR" dirty="0" smtClean="0"/>
                        <a:t>11</a:t>
                      </a:r>
                    </a:p>
                    <a:p>
                      <a:pPr algn="ctr" rtl="0"/>
                      <a:r>
                        <a:rPr lang="fr-FR" dirty="0" smtClean="0"/>
                        <a:t>12</a:t>
                      </a:r>
                    </a:p>
                    <a:p>
                      <a:pPr algn="ctr" rtl="0"/>
                      <a:endParaRPr lang="fr-FR" dirty="0" smtClean="0"/>
                    </a:p>
                    <a:p>
                      <a:pPr algn="ctr" rtl="0"/>
                      <a:r>
                        <a:rPr lang="fr-FR" dirty="0" smtClean="0"/>
                        <a:t>13</a:t>
                      </a:r>
                    </a:p>
                    <a:p>
                      <a:pPr algn="ctr" rtl="0"/>
                      <a:r>
                        <a:rPr lang="fr-FR" dirty="0" smtClean="0"/>
                        <a:t>14</a:t>
                      </a:r>
                    </a:p>
                    <a:p>
                      <a:pPr algn="ctr" rtl="0"/>
                      <a:r>
                        <a:rPr lang="fr-FR" dirty="0" smtClean="0"/>
                        <a:t>15</a:t>
                      </a:r>
                    </a:p>
                    <a:p>
                      <a:pPr algn="ctr" rtl="0"/>
                      <a:r>
                        <a:rPr lang="fr-FR" dirty="0" smtClean="0"/>
                        <a:t>16</a:t>
                      </a:r>
                    </a:p>
                    <a:p>
                      <a:pPr algn="ctr" rtl="0"/>
                      <a:r>
                        <a:rPr lang="fr-FR" dirty="0" smtClean="0"/>
                        <a:t>17</a:t>
                      </a:r>
                    </a:p>
                    <a:p>
                      <a:pPr algn="ctr" rtl="0"/>
                      <a:r>
                        <a:rPr lang="fr-FR" dirty="0" smtClean="0"/>
                        <a:t>18</a:t>
                      </a:r>
                      <a:endParaRPr lang="ar-D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FR" dirty="0" smtClean="0"/>
                        <a:t>5</a:t>
                      </a:r>
                      <a:r>
                        <a:rPr lang="fr-FR" baseline="0" dirty="0" smtClean="0"/>
                        <a:t> mn</a:t>
                      </a:r>
                      <a:endParaRPr lang="fr-FR" dirty="0" smtClean="0"/>
                    </a:p>
                    <a:p>
                      <a:pPr algn="ctr" rtl="0"/>
                      <a:r>
                        <a:rPr lang="fr-FR" dirty="0" smtClean="0"/>
                        <a:t>/</a:t>
                      </a:r>
                    </a:p>
                    <a:p>
                      <a:pPr algn="ctr" rtl="0"/>
                      <a:r>
                        <a:rPr lang="fr-FR" dirty="0" smtClean="0"/>
                        <a:t>/</a:t>
                      </a:r>
                    </a:p>
                    <a:p>
                      <a:pPr algn="ctr" rtl="0"/>
                      <a:r>
                        <a:rPr lang="fr-FR" dirty="0" smtClean="0"/>
                        <a:t>15mn</a:t>
                      </a:r>
                    </a:p>
                    <a:p>
                      <a:pPr algn="ctr" rtl="0"/>
                      <a:r>
                        <a:rPr lang="fr-FR" dirty="0" smtClean="0"/>
                        <a:t>30 mn</a:t>
                      </a:r>
                    </a:p>
                    <a:p>
                      <a:pPr algn="ctr" rtl="0"/>
                      <a:r>
                        <a:rPr lang="fr-FR" dirty="0" smtClean="0"/>
                        <a:t>10 mn</a:t>
                      </a:r>
                    </a:p>
                    <a:p>
                      <a:pPr algn="ctr" rtl="0"/>
                      <a:r>
                        <a:rPr lang="fr-FR" dirty="0" smtClean="0"/>
                        <a:t>30 mn</a:t>
                      </a:r>
                    </a:p>
                    <a:p>
                      <a:pPr algn="ctr" rtl="0"/>
                      <a:r>
                        <a:rPr lang="fr-FR" dirty="0" smtClean="0"/>
                        <a:t>30 mn</a:t>
                      </a:r>
                    </a:p>
                    <a:p>
                      <a:pPr algn="ctr" rtl="0"/>
                      <a:endParaRPr lang="fr-FR" dirty="0" smtClean="0"/>
                    </a:p>
                    <a:p>
                      <a:pPr algn="ctr" rtl="0"/>
                      <a:r>
                        <a:rPr lang="fr-FR" dirty="0" smtClean="0"/>
                        <a:t>/</a:t>
                      </a:r>
                    </a:p>
                    <a:p>
                      <a:pPr algn="ctr" rtl="0"/>
                      <a:r>
                        <a:rPr lang="fr-FR" dirty="0" smtClean="0"/>
                        <a:t>/</a:t>
                      </a:r>
                    </a:p>
                    <a:p>
                      <a:pPr algn="ctr" rtl="0"/>
                      <a:r>
                        <a:rPr lang="fr-FR" dirty="0" smtClean="0"/>
                        <a:t>15 mn</a:t>
                      </a:r>
                    </a:p>
                    <a:p>
                      <a:pPr algn="ctr" rtl="0"/>
                      <a:r>
                        <a:rPr lang="fr-FR" dirty="0" smtClean="0"/>
                        <a:t>30 mn</a:t>
                      </a:r>
                    </a:p>
                    <a:p>
                      <a:pPr algn="ctr" rtl="0"/>
                      <a:r>
                        <a:rPr lang="fr-FR" dirty="0" smtClean="0"/>
                        <a:t>40 mn</a:t>
                      </a:r>
                    </a:p>
                    <a:p>
                      <a:pPr algn="ctr" rtl="0"/>
                      <a:r>
                        <a:rPr lang="fr-FR" dirty="0" smtClean="0"/>
                        <a:t>35 mn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ar-DZ" dirty="0" smtClean="0"/>
                        <a:t> </a:t>
                      </a:r>
                      <a:r>
                        <a:rPr lang="fr-FR" dirty="0" smtClean="0"/>
                        <a:t>- attentes</a:t>
                      </a:r>
                    </a:p>
                    <a:p>
                      <a:pPr algn="l" rtl="0"/>
                      <a:r>
                        <a:rPr lang="fr-FR" dirty="0" smtClean="0"/>
                        <a:t> </a:t>
                      </a:r>
                      <a:r>
                        <a:rPr lang="fr-FR" b="1" dirty="0" smtClean="0"/>
                        <a:t>1</a:t>
                      </a:r>
                      <a:r>
                        <a:rPr lang="fr-FR" b="1" baseline="30000" dirty="0" smtClean="0"/>
                        <a:t>e</a:t>
                      </a:r>
                      <a:r>
                        <a:rPr lang="fr-FR" b="1" dirty="0" smtClean="0"/>
                        <a:t> </a:t>
                      </a:r>
                      <a:r>
                        <a:rPr lang="fr-FR" b="1" baseline="0" dirty="0" smtClean="0"/>
                        <a:t>séance</a:t>
                      </a:r>
                    </a:p>
                    <a:p>
                      <a:pPr algn="l" rtl="0"/>
                      <a:r>
                        <a:rPr lang="fr-FR" baseline="0" dirty="0" smtClean="0"/>
                        <a:t>-objectifs</a:t>
                      </a:r>
                      <a:endParaRPr lang="ar-DZ" dirty="0" smtClean="0"/>
                    </a:p>
                    <a:p>
                      <a:pPr algn="l" rtl="0"/>
                      <a:r>
                        <a:rPr lang="fr-FR" dirty="0" smtClean="0"/>
                        <a:t>-Brise glace</a:t>
                      </a:r>
                    </a:p>
                    <a:p>
                      <a:pPr algn="l" rtl="0"/>
                      <a:r>
                        <a:rPr lang="fr-FR" dirty="0" err="1" smtClean="0"/>
                        <a:t>Feed</a:t>
                      </a:r>
                      <a:r>
                        <a:rPr lang="fr-FR" dirty="0" smtClean="0"/>
                        <a:t> Back</a:t>
                      </a:r>
                    </a:p>
                    <a:p>
                      <a:pPr algn="l" rtl="0"/>
                      <a:r>
                        <a:rPr lang="fr-FR" dirty="0" smtClean="0"/>
                        <a:t>-KWL</a:t>
                      </a:r>
                    </a:p>
                    <a:p>
                      <a:pPr algn="l" rtl="0"/>
                      <a:r>
                        <a:rPr lang="fr-FR" dirty="0" smtClean="0"/>
                        <a:t>-Tache n°1</a:t>
                      </a:r>
                    </a:p>
                    <a:p>
                      <a:pPr algn="l" rtl="0"/>
                      <a:r>
                        <a:rPr lang="fr-FR" dirty="0" smtClean="0"/>
                        <a:t>-synthèse</a:t>
                      </a:r>
                    </a:p>
                    <a:p>
                      <a:pPr algn="l" rtl="0"/>
                      <a:endParaRPr lang="fr-FR" dirty="0" smtClean="0"/>
                    </a:p>
                    <a:p>
                      <a:pPr algn="l" rtl="0"/>
                      <a:r>
                        <a:rPr lang="fr-FR" b="1" dirty="0" smtClean="0"/>
                        <a:t>2</a:t>
                      </a:r>
                      <a:r>
                        <a:rPr lang="fr-FR" b="1" baseline="30000" dirty="0" smtClean="0"/>
                        <a:t>ème</a:t>
                      </a:r>
                      <a:r>
                        <a:rPr lang="fr-FR" b="1" dirty="0" smtClean="0"/>
                        <a:t> séance</a:t>
                      </a:r>
                    </a:p>
                    <a:p>
                      <a:pPr algn="l" rtl="0"/>
                      <a:r>
                        <a:rPr lang="fr-FR" dirty="0" smtClean="0"/>
                        <a:t>-</a:t>
                      </a:r>
                      <a:r>
                        <a:rPr lang="fr-FR" baseline="0" dirty="0" smtClean="0"/>
                        <a:t>objectifs</a:t>
                      </a:r>
                      <a:endParaRPr lang="fr-FR" dirty="0" smtClean="0"/>
                    </a:p>
                    <a:p>
                      <a:pPr algn="l" rtl="0"/>
                      <a:r>
                        <a:rPr lang="fr-FR" dirty="0" smtClean="0"/>
                        <a:t>-</a:t>
                      </a:r>
                      <a:r>
                        <a:rPr lang="fr-FR" dirty="0" err="1" smtClean="0"/>
                        <a:t>Feed</a:t>
                      </a:r>
                      <a:r>
                        <a:rPr lang="fr-FR" dirty="0" smtClean="0"/>
                        <a:t> Back</a:t>
                      </a:r>
                    </a:p>
                    <a:p>
                      <a:pPr algn="l" rtl="0"/>
                      <a:r>
                        <a:rPr lang="fr-FR" dirty="0" smtClean="0"/>
                        <a:t>-Tache n°2</a:t>
                      </a:r>
                    </a:p>
                    <a:p>
                      <a:pPr algn="l" rtl="0"/>
                      <a:r>
                        <a:rPr lang="fr-FR" dirty="0" smtClean="0"/>
                        <a:t>-Tache n°3</a:t>
                      </a:r>
                    </a:p>
                    <a:p>
                      <a:pPr algn="l" rtl="0"/>
                      <a:r>
                        <a:rPr lang="fr-FR" dirty="0" smtClean="0"/>
                        <a:t>-Tache n°4</a:t>
                      </a:r>
                    </a:p>
                    <a:p>
                      <a:pPr algn="l" rtl="0"/>
                      <a:endParaRPr lang="ar-D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 système éducatif et les programmes</a:t>
            </a:r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b="1" u="sng" dirty="0" smtClean="0"/>
              <a:t>Objectifs de la séance:</a:t>
            </a:r>
          </a:p>
          <a:p>
            <a:pPr>
              <a:buNone/>
            </a:pPr>
            <a:r>
              <a:rPr lang="fr-FR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D</a:t>
            </a:r>
            <a:r>
              <a:rPr lang="fr-FR" dirty="0" smtClean="0"/>
              <a:t>ifférencier </a:t>
            </a:r>
            <a:r>
              <a:rPr lang="fr-FR" dirty="0" smtClean="0"/>
              <a:t>les situations (de départ, élémentaire ,d’apprentissage…</a:t>
            </a:r>
            <a:r>
              <a:rPr lang="fr-FR" dirty="0" err="1" smtClean="0"/>
              <a:t>etc</a:t>
            </a:r>
            <a:r>
              <a:rPr lang="fr-FR" dirty="0" smtClean="0"/>
              <a:t>).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P</a:t>
            </a:r>
            <a:r>
              <a:rPr lang="fr-FR" dirty="0" smtClean="0"/>
              <a:t>rogrammer </a:t>
            </a:r>
            <a:r>
              <a:rPr lang="fr-FR" dirty="0" smtClean="0"/>
              <a:t>des moments d’évaluation.</a:t>
            </a:r>
            <a:endParaRPr lang="ar-DZ" b="1" u="sng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Le système éducatif et les programmes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Feed</a:t>
            </a:r>
            <a:r>
              <a:rPr lang="fr-FR" dirty="0" smtClean="0"/>
              <a:t> Back</a:t>
            </a:r>
            <a:br>
              <a:rPr lang="fr-FR" dirty="0" smtClean="0"/>
            </a:br>
            <a:endParaRPr lang="ar-DZ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 smtClean="0"/>
          </a:p>
          <a:p>
            <a:endParaRPr lang="ar-DZ" dirty="0"/>
          </a:p>
        </p:txBody>
      </p:sp>
      <p:pic>
        <p:nvPicPr>
          <p:cNvPr id="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05328" y="2390995"/>
            <a:ext cx="5857143" cy="352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Le système éducatif et les programmes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5786454"/>
            <a:ext cx="944703" cy="906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928686"/>
          </a:xfrm>
        </p:spPr>
        <p:txBody>
          <a:bodyPr/>
          <a:lstStyle/>
          <a:p>
            <a:r>
              <a:rPr lang="fr-FR" dirty="0" smtClean="0"/>
              <a:t>Tâche n°05</a:t>
            </a:r>
            <a:endParaRPr lang="ar-DZ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>
                <a:hlinkClick r:id="rId3" action="ppaction://hlinkfile"/>
              </a:rPr>
              <a:t>Les situations</a:t>
            </a:r>
            <a:r>
              <a:rPr lang="fr-FR" dirty="0" smtClean="0">
                <a:hlinkClick r:id="rId4" action="ppaction://hlinkfile"/>
              </a:rPr>
              <a:t>.</a:t>
            </a:r>
            <a:endParaRPr lang="fr-FR" dirty="0" smtClean="0"/>
          </a:p>
          <a:p>
            <a:r>
              <a:rPr lang="fr-FR" dirty="0" smtClean="0"/>
              <a:t>Situation problème de départ.</a:t>
            </a:r>
          </a:p>
          <a:p>
            <a:r>
              <a:rPr lang="fr-FR" dirty="0" smtClean="0"/>
              <a:t>Situation d’apprentissage élémentaire.</a:t>
            </a:r>
          </a:p>
          <a:p>
            <a:r>
              <a:rPr lang="fr-FR" dirty="0" smtClean="0"/>
              <a:t>Situation d’apprentissage de l’intégration.</a:t>
            </a:r>
          </a:p>
          <a:p>
            <a:r>
              <a:rPr lang="fr-FR" dirty="0" smtClean="0"/>
              <a:t>Situation d’évaluation.</a:t>
            </a:r>
          </a:p>
          <a:p>
            <a:endParaRPr lang="ar-DZ" dirty="0" smtClean="0"/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 système éducatif et les programmes</a:t>
            </a:r>
            <a:endParaRPr lang="fr-BE"/>
          </a:p>
        </p:txBody>
      </p:sp>
      <p:pic>
        <p:nvPicPr>
          <p:cNvPr id="6" name="Image 5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5786454"/>
            <a:ext cx="977236" cy="95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/>
          <a:lstStyle/>
          <a:p>
            <a:r>
              <a:rPr lang="fr-FR" dirty="0" smtClean="0"/>
              <a:t>Tâche n°06</a:t>
            </a:r>
            <a:endParaRPr lang="ar-DZ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smtClean="0"/>
              <a:t> </a:t>
            </a:r>
            <a:r>
              <a:rPr lang="fr-FR" dirty="0" smtClean="0"/>
              <a:t>P</a:t>
            </a:r>
            <a:r>
              <a:rPr lang="fr-FR" smtClean="0">
                <a:hlinkClick r:id="rId3" action="ppaction://hlinkfile"/>
              </a:rPr>
              <a:t>lans </a:t>
            </a:r>
            <a:r>
              <a:rPr lang="fr-FR" dirty="0" smtClean="0">
                <a:hlinkClick r:id="rId3" action="ppaction://hlinkfile"/>
              </a:rPr>
              <a:t>d’évaluation </a:t>
            </a:r>
            <a:r>
              <a:rPr lang="fr-FR" dirty="0" smtClean="0"/>
              <a:t>des apprentissages .  </a:t>
            </a: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 système éducatif et les programmes</a:t>
            </a:r>
            <a:endParaRPr lang="fr-BE"/>
          </a:p>
        </p:txBody>
      </p:sp>
      <p:pic>
        <p:nvPicPr>
          <p:cNvPr id="6" name="Imag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86454"/>
            <a:ext cx="977236" cy="95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>
              <a:latin typeface="Candara" pitchFamily="34" charset="0"/>
            </a:endParaRPr>
          </a:p>
          <a:p>
            <a:endParaRPr lang="en-GB" dirty="0">
              <a:latin typeface="Candara" pitchFamily="34" charset="0"/>
            </a:endParaRPr>
          </a:p>
        </p:txBody>
      </p:sp>
      <p:sp>
        <p:nvSpPr>
          <p:cNvPr id="8" name="Right Arrow Callout 7"/>
          <p:cNvSpPr/>
          <p:nvPr/>
        </p:nvSpPr>
        <p:spPr>
          <a:xfrm>
            <a:off x="142844" y="1285860"/>
            <a:ext cx="2590800" cy="3962400"/>
          </a:xfrm>
          <a:prstGeom prst="rightArrowCallout">
            <a:avLst/>
          </a:prstGeom>
          <a:solidFill>
            <a:schemeClr val="accent2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400" dirty="0" err="1" smtClean="0">
                <a:solidFill>
                  <a:prstClr val="white"/>
                </a:solidFill>
                <a:latin typeface="Candara" pitchFamily="34" charset="0"/>
              </a:rPr>
              <a:t>Complète</a:t>
            </a:r>
            <a:r>
              <a:rPr lang="en-GB" sz="2400" dirty="0" smtClean="0">
                <a:solidFill>
                  <a:prstClr val="white"/>
                </a:solidFill>
                <a:latin typeface="Candara" pitchFamily="34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400" dirty="0" smtClean="0">
                <a:solidFill>
                  <a:prstClr val="white"/>
                </a:solidFill>
                <a:latin typeface="Candara" pitchFamily="34" charset="0"/>
              </a:rPr>
              <a:t>l</a:t>
            </a:r>
            <a:r>
              <a:rPr lang="en-GB" sz="2400" smtClean="0">
                <a:solidFill>
                  <a:prstClr val="white"/>
                </a:solidFill>
                <a:latin typeface="Candara" pitchFamily="34" charset="0"/>
              </a:rPr>
              <a:t>e </a:t>
            </a:r>
            <a:r>
              <a:rPr lang="en-GB" sz="2400" dirty="0" smtClean="0">
                <a:solidFill>
                  <a:prstClr val="white"/>
                </a:solidFill>
                <a:latin typeface="Candara" pitchFamily="34" charset="0"/>
              </a:rPr>
              <a:t>tableau</a:t>
            </a:r>
            <a:endParaRPr lang="en-GB" sz="2400" dirty="0">
              <a:solidFill>
                <a:prstClr val="white"/>
              </a:solidFill>
              <a:latin typeface="Candara" pitchFamily="34" charset="0"/>
            </a:endParaRPr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2714612" y="2357430"/>
          <a:ext cx="6167439" cy="15001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5813"/>
                <a:gridCol w="2055813"/>
                <a:gridCol w="2055813"/>
              </a:tblGrid>
              <a:tr h="750099">
                <a:tc>
                  <a:txBody>
                    <a:bodyPr/>
                    <a:lstStyle/>
                    <a:p>
                      <a:pPr algn="ctr" rtl="1"/>
                      <a:r>
                        <a:rPr lang="fr-FR" sz="1200" dirty="0" smtClean="0">
                          <a:cs typeface="sultan - free" pitchFamily="2" charset="-78"/>
                        </a:rPr>
                        <a:t>Ce que je sais des</a:t>
                      </a:r>
                    </a:p>
                    <a:p>
                      <a:pPr algn="ctr" rtl="1"/>
                      <a:r>
                        <a:rPr lang="fr-FR" sz="1200" dirty="0" smtClean="0">
                          <a:cs typeface="sultan - free" pitchFamily="2" charset="-78"/>
                        </a:rPr>
                        <a:t> programmes .</a:t>
                      </a:r>
                      <a:endParaRPr lang="fr-FR" sz="1200" dirty="0">
                        <a:cs typeface="sultan - free" pitchFamily="2" charset="-7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200" dirty="0" smtClean="0">
                          <a:cs typeface="sultan - free" pitchFamily="2" charset="-78"/>
                        </a:rPr>
                        <a:t>Ce que je dois savoir des programmes.</a:t>
                      </a:r>
                      <a:endParaRPr lang="fr-FR" sz="1200" dirty="0">
                        <a:cs typeface="sultan - free" pitchFamily="2" charset="-7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200" dirty="0" smtClean="0">
                          <a:cs typeface="sultan - free" pitchFamily="2" charset="-78"/>
                        </a:rPr>
                        <a:t>Ce que j’ai appris</a:t>
                      </a:r>
                      <a:r>
                        <a:rPr lang="fr-FR" sz="2800" baseline="0" dirty="0" smtClean="0">
                          <a:cs typeface="sultan - free" pitchFamily="2" charset="-78"/>
                        </a:rPr>
                        <a:t> </a:t>
                      </a:r>
                      <a:endParaRPr lang="fr-FR" sz="2800" dirty="0">
                        <a:cs typeface="sultan - free" pitchFamily="2" charset="-78"/>
                      </a:endParaRPr>
                    </a:p>
                  </a:txBody>
                  <a:tcPr/>
                </a:tc>
              </a:tr>
              <a:tr h="750099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Le système éducatif et les programmes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786454"/>
            <a:ext cx="944703" cy="906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5120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17514"/>
            <a:ext cx="8229600" cy="1011222"/>
          </a:xfrm>
        </p:spPr>
        <p:txBody>
          <a:bodyPr/>
          <a:lstStyle/>
          <a:p>
            <a:r>
              <a:rPr lang="fr-FR" dirty="0" smtClean="0"/>
              <a:t>Tableau de bord </a:t>
            </a:r>
            <a:endParaRPr lang="ar-DZ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28596" y="1357299"/>
          <a:ext cx="8229600" cy="2571767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863460"/>
                <a:gridCol w="957760"/>
                <a:gridCol w="1044221"/>
                <a:gridCol w="1364159"/>
              </a:tblGrid>
              <a:tr h="374914">
                <a:tc>
                  <a:txBody>
                    <a:bodyPr/>
                    <a:lstStyle/>
                    <a:p>
                      <a:pPr algn="ctr" rtl="1"/>
                      <a:r>
                        <a:rPr lang="fr-FR" dirty="0" smtClean="0"/>
                        <a:t>stratégie</a:t>
                      </a:r>
                      <a:endParaRPr lang="ar-D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dirty="0" smtClean="0"/>
                        <a:t>N°diapo</a:t>
                      </a:r>
                      <a:endParaRPr lang="ar-D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dirty="0" smtClean="0"/>
                        <a:t>Durée</a:t>
                      </a:r>
                      <a:endParaRPr lang="ar-D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r-FR" dirty="0" smtClean="0"/>
                        <a:t>Activités</a:t>
                      </a:r>
                      <a:endParaRPr lang="ar-DZ" dirty="0"/>
                    </a:p>
                  </a:txBody>
                  <a:tcPr/>
                </a:tc>
              </a:tr>
              <a:tr h="2196853">
                <a:tc>
                  <a:txBody>
                    <a:bodyPr/>
                    <a:lstStyle/>
                    <a:p>
                      <a:pPr algn="ctr" rtl="0"/>
                      <a:endParaRPr lang="fr-FR" dirty="0" smtClean="0"/>
                    </a:p>
                    <a:p>
                      <a:pPr algn="ctr" rtl="0"/>
                      <a:r>
                        <a:rPr lang="fr-FR" dirty="0" smtClean="0"/>
                        <a:t>/</a:t>
                      </a:r>
                    </a:p>
                    <a:p>
                      <a:pPr algn="ctr" rtl="0"/>
                      <a:r>
                        <a:rPr lang="fr-FR" dirty="0" smtClean="0"/>
                        <a:t>/</a:t>
                      </a:r>
                    </a:p>
                    <a:p>
                      <a:pPr algn="ctr" rtl="0"/>
                      <a:r>
                        <a:rPr lang="fr-FR" dirty="0" smtClean="0"/>
                        <a:t>/</a:t>
                      </a:r>
                    </a:p>
                    <a:p>
                      <a:pPr algn="ctr" rtl="0"/>
                      <a:r>
                        <a:rPr lang="fr-FR" dirty="0" smtClean="0"/>
                        <a:t>Stratégie du</a:t>
                      </a:r>
                      <a:r>
                        <a:rPr lang="fr-FR" baseline="0" dirty="0" smtClean="0"/>
                        <a:t> Souk</a:t>
                      </a:r>
                    </a:p>
                    <a:p>
                      <a:pPr algn="ctr" rtl="0"/>
                      <a:r>
                        <a:rPr lang="fr-FR" baseline="0" dirty="0" smtClean="0"/>
                        <a:t>KWL</a:t>
                      </a:r>
                      <a:endParaRPr lang="ar-D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FR" dirty="0" smtClean="0"/>
                        <a:t>19</a:t>
                      </a:r>
                    </a:p>
                    <a:p>
                      <a:pPr algn="ctr" rtl="0"/>
                      <a:r>
                        <a:rPr lang="fr-FR" dirty="0" smtClean="0"/>
                        <a:t>20</a:t>
                      </a:r>
                    </a:p>
                    <a:p>
                      <a:pPr algn="ctr" rtl="0"/>
                      <a:r>
                        <a:rPr lang="fr-FR" dirty="0" smtClean="0"/>
                        <a:t>21</a:t>
                      </a:r>
                    </a:p>
                    <a:p>
                      <a:pPr algn="ctr" rtl="0"/>
                      <a:r>
                        <a:rPr lang="fr-FR" dirty="0" smtClean="0"/>
                        <a:t>22</a:t>
                      </a:r>
                    </a:p>
                    <a:p>
                      <a:pPr algn="ctr" rtl="0"/>
                      <a:r>
                        <a:rPr lang="fr-FR" dirty="0" smtClean="0"/>
                        <a:t>23</a:t>
                      </a:r>
                    </a:p>
                    <a:p>
                      <a:pPr algn="ctr" rtl="0"/>
                      <a:r>
                        <a:rPr lang="fr-FR" dirty="0" smtClean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FR" dirty="0" smtClean="0"/>
                        <a:t>/</a:t>
                      </a:r>
                    </a:p>
                    <a:p>
                      <a:pPr algn="ctr" rtl="0"/>
                      <a:r>
                        <a:rPr lang="fr-FR" dirty="0" smtClean="0"/>
                        <a:t>/</a:t>
                      </a:r>
                    </a:p>
                    <a:p>
                      <a:pPr algn="ctr" rtl="0"/>
                      <a:r>
                        <a:rPr lang="fr-FR" dirty="0" smtClean="0"/>
                        <a:t>15 mn</a:t>
                      </a:r>
                    </a:p>
                    <a:p>
                      <a:pPr algn="ctr" rtl="0"/>
                      <a:r>
                        <a:rPr lang="fr-FR" dirty="0" smtClean="0"/>
                        <a:t>45 mn</a:t>
                      </a:r>
                    </a:p>
                    <a:p>
                      <a:pPr algn="ctr" rtl="0"/>
                      <a:r>
                        <a:rPr lang="fr-FR" dirty="0" smtClean="0"/>
                        <a:t>45mn</a:t>
                      </a:r>
                    </a:p>
                    <a:p>
                      <a:pPr algn="ctr" rtl="0"/>
                      <a:r>
                        <a:rPr lang="fr-FR" dirty="0" smtClean="0"/>
                        <a:t>15mn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dirty="0" smtClean="0"/>
                        <a:t> </a:t>
                      </a:r>
                      <a:r>
                        <a:rPr lang="fr-FR" b="1" dirty="0" smtClean="0"/>
                        <a:t>3</a:t>
                      </a:r>
                      <a:r>
                        <a:rPr lang="fr-FR" b="1" baseline="30000" dirty="0" smtClean="0"/>
                        <a:t>ème</a:t>
                      </a:r>
                      <a:r>
                        <a:rPr lang="fr-FR" b="1" dirty="0" smtClean="0"/>
                        <a:t> séance</a:t>
                      </a:r>
                    </a:p>
                    <a:p>
                      <a:pPr algn="l" rtl="0"/>
                      <a:r>
                        <a:rPr lang="fr-FR" b="0" dirty="0" smtClean="0"/>
                        <a:t>-objectifs</a:t>
                      </a:r>
                    </a:p>
                    <a:p>
                      <a:pPr algn="l" rtl="0"/>
                      <a:r>
                        <a:rPr lang="fr-FR" dirty="0" smtClean="0"/>
                        <a:t>-</a:t>
                      </a:r>
                      <a:r>
                        <a:rPr lang="fr-FR" dirty="0" err="1" smtClean="0"/>
                        <a:t>Feed</a:t>
                      </a:r>
                      <a:r>
                        <a:rPr lang="fr-FR" dirty="0" smtClean="0"/>
                        <a:t> Back</a:t>
                      </a:r>
                    </a:p>
                    <a:p>
                      <a:pPr algn="l" rtl="0"/>
                      <a:r>
                        <a:rPr lang="fr-FR" dirty="0" smtClean="0"/>
                        <a:t>-Tache n°5</a:t>
                      </a:r>
                    </a:p>
                    <a:p>
                      <a:pPr algn="l" rtl="0"/>
                      <a:r>
                        <a:rPr lang="fr-FR" dirty="0" smtClean="0"/>
                        <a:t>-Tache n°6</a:t>
                      </a:r>
                    </a:p>
                    <a:p>
                      <a:pPr algn="l" rtl="0"/>
                      <a:r>
                        <a:rPr lang="fr-FR" dirty="0" smtClean="0"/>
                        <a:t>-KWL</a:t>
                      </a:r>
                    </a:p>
                    <a:p>
                      <a:pPr algn="l" rtl="0"/>
                      <a:endParaRPr lang="fr-FR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 système éducatif et les programmes</a:t>
            </a:r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68400" y="1009352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9E0000"/>
                </a:solidFill>
              </a:rPr>
              <a:t>Attentes</a:t>
            </a:r>
          </a:p>
          <a:p>
            <a:endParaRPr lang="en-US" sz="2400" dirty="0">
              <a:solidFill>
                <a:srgbClr val="9E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972" y="1828800"/>
            <a:ext cx="2618928" cy="1806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http://t3.gstatic.com/images?q=tbn:ANd9GcQQy1xfVMLyEzm_ZFSoH8smvVuh_HGAYZXGrd2_8u6gy4cMvo_eN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0" y="2148033"/>
            <a:ext cx="1524000" cy="1524000"/>
          </a:xfrm>
          <a:prstGeom prst="rect">
            <a:avLst/>
          </a:prstGeom>
          <a:noFill/>
        </p:spPr>
      </p:pic>
      <p:sp>
        <p:nvSpPr>
          <p:cNvPr id="7" name="&quot;No&quot; Symbol 6"/>
          <p:cNvSpPr/>
          <p:nvPr/>
        </p:nvSpPr>
        <p:spPr>
          <a:xfrm>
            <a:off x="3786182" y="1928802"/>
            <a:ext cx="1600200" cy="1590969"/>
          </a:xfrm>
          <a:prstGeom prst="noSmoking">
            <a:avLst>
              <a:gd name="adj" fmla="val 488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7">
            <a:hlinkClick r:id="rId5"/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2400" y="2252133"/>
            <a:ext cx="1524000" cy="141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D:\Hand-on-ear-listening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3962400"/>
            <a:ext cx="2209800" cy="2209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taking-notes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8800" y="4059385"/>
            <a:ext cx="3285678" cy="21882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" descr="I:\image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7325" y="4114800"/>
            <a:ext cx="2190750" cy="2085975"/>
          </a:xfrm>
          <a:prstGeom prst="rect">
            <a:avLst/>
          </a:prstGeom>
          <a:noFill/>
        </p:spPr>
      </p:pic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4</a:t>
            </a:fld>
            <a:endParaRPr lang="fr-BE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 système éducatif et les programmes</a:t>
            </a:r>
            <a:endParaRPr lang="fr-BE"/>
          </a:p>
        </p:txBody>
      </p:sp>
    </p:spTree>
    <p:extLst>
      <p:ext uri="{BB962C8B-B14F-4D97-AF65-F5344CB8AC3E}">
        <p14:creationId xmlns="" xmlns:p14="http://schemas.microsoft.com/office/powerpoint/2010/main" val="12479670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4429132"/>
            <a:ext cx="8763000" cy="2047868"/>
          </a:xfrm>
        </p:spPr>
        <p:txBody>
          <a:bodyPr/>
          <a:lstStyle/>
          <a:p>
            <a:pPr algn="ctr">
              <a:buNone/>
            </a:pPr>
            <a:endParaRPr lang="ar-DZ" dirty="0" smtClean="0"/>
          </a:p>
          <a:p>
            <a:endParaRPr lang="ar-DZ" dirty="0"/>
          </a:p>
        </p:txBody>
      </p:sp>
      <p:sp>
        <p:nvSpPr>
          <p:cNvPr id="5" name="Parchemin horizontal 4"/>
          <p:cNvSpPr/>
          <p:nvPr/>
        </p:nvSpPr>
        <p:spPr>
          <a:xfrm>
            <a:off x="1500166" y="1857364"/>
            <a:ext cx="6500858" cy="250033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4000" dirty="0" smtClean="0">
                <a:cs typeface="+mj-cs"/>
              </a:rPr>
              <a:t>1</a:t>
            </a:r>
            <a:r>
              <a:rPr lang="fr-FR" sz="4000" baseline="30000" dirty="0" smtClean="0">
                <a:cs typeface="+mj-cs"/>
              </a:rPr>
              <a:t>e </a:t>
            </a:r>
            <a:r>
              <a:rPr lang="fr-FR" sz="4000" dirty="0" smtClean="0">
                <a:cs typeface="+mj-cs"/>
              </a:rPr>
              <a:t>séance</a:t>
            </a:r>
            <a:endParaRPr lang="ar-DZ" sz="4000" dirty="0">
              <a:cs typeface="+mj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Le système éducatif et les programmes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1000" y="1714488"/>
            <a:ext cx="8763000" cy="4648198"/>
          </a:xfrm>
        </p:spPr>
        <p:txBody>
          <a:bodyPr/>
          <a:lstStyle/>
          <a:p>
            <a:pPr>
              <a:buNone/>
            </a:pPr>
            <a:r>
              <a:rPr lang="fr-FR" b="1" u="sng" dirty="0" smtClean="0"/>
              <a:t>Objectifs de la séance:</a:t>
            </a:r>
            <a:r>
              <a:rPr lang="fr-FR" dirty="0" smtClean="0"/>
              <a:t> </a:t>
            </a:r>
          </a:p>
          <a:p>
            <a:pPr>
              <a:buNone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</a:t>
            </a:r>
            <a:r>
              <a:rPr lang="fr-FR" dirty="0" smtClean="0"/>
              <a:t>Connaître </a:t>
            </a:r>
            <a:r>
              <a:rPr lang="fr-FR" dirty="0" smtClean="0"/>
              <a:t>les documents nécessaires à l’écriture des programmes.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 </a:t>
            </a:r>
            <a:r>
              <a:rPr lang="fr-FR" dirty="0" smtClean="0"/>
              <a:t>Identifier </a:t>
            </a:r>
            <a:r>
              <a:rPr lang="fr-FR" dirty="0" smtClean="0"/>
              <a:t>les raisons de la réécriture des programmes.</a:t>
            </a: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Le système éducatif et les programmes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pPr algn="ctr">
              <a:buNone/>
            </a:pPr>
            <a:r>
              <a:rPr lang="fr-FR" dirty="0" smtClean="0"/>
              <a:t> </a:t>
            </a:r>
            <a:r>
              <a:rPr lang="fr-FR" b="1" dirty="0" smtClean="0"/>
              <a:t>Brise glace </a:t>
            </a:r>
          </a:p>
          <a:p>
            <a:pPr>
              <a:buNone/>
            </a:pPr>
            <a:r>
              <a:rPr lang="fr-FR" dirty="0" smtClean="0"/>
              <a:t>En marchant dans la rue ,une personne te manque de respect en t’agressant  verbalement. Quelle serait ta </a:t>
            </a:r>
            <a:r>
              <a:rPr lang="fr-FR" dirty="0" smtClean="0">
                <a:hlinkClick r:id="rId3" action="ppaction://hlinkfile"/>
              </a:rPr>
              <a:t>réaction</a:t>
            </a:r>
            <a:r>
              <a:rPr lang="fr-FR" dirty="0" smtClean="0"/>
              <a:t> 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 système éducatif et les programmes</a:t>
            </a:r>
            <a:endParaRPr lang="fr-BE"/>
          </a:p>
        </p:txBody>
      </p:sp>
      <p:pic>
        <p:nvPicPr>
          <p:cNvPr id="7" name="Image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5643578"/>
            <a:ext cx="944703" cy="906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Feed</a:t>
            </a:r>
            <a:r>
              <a:rPr lang="fr-FR" dirty="0" smtClean="0"/>
              <a:t> Back</a:t>
            </a:r>
            <a:br>
              <a:rPr lang="fr-FR" dirty="0" smtClean="0"/>
            </a:br>
            <a:endParaRPr lang="ar-DZ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 smtClean="0"/>
          </a:p>
          <a:p>
            <a:endParaRPr lang="ar-DZ" dirty="0"/>
          </a:p>
        </p:txBody>
      </p:sp>
      <p:pic>
        <p:nvPicPr>
          <p:cNvPr id="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05328" y="2390995"/>
            <a:ext cx="5857143" cy="352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Le système éducatif et les programmes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5643578"/>
            <a:ext cx="959145" cy="91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Feed-back </a:t>
            </a:r>
            <a:br>
              <a:rPr lang="fr-FR" dirty="0" smtClean="0"/>
            </a:br>
            <a:endParaRPr lang="ar-DZ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>
              <a:cs typeface="+mj-cs"/>
            </a:endParaRPr>
          </a:p>
          <a:p>
            <a:pPr>
              <a:buNone/>
            </a:pPr>
            <a:endParaRPr lang="fr-FR" b="1" dirty="0" smtClean="0">
              <a:cs typeface="+mj-cs"/>
            </a:endParaRPr>
          </a:p>
          <a:p>
            <a:pPr>
              <a:buNone/>
            </a:pPr>
            <a:r>
              <a:rPr lang="fr-FR" dirty="0" smtClean="0">
                <a:cs typeface="+mj-cs"/>
              </a:rPr>
              <a:t> Les  </a:t>
            </a:r>
            <a:r>
              <a:rPr lang="fr-FR" dirty="0" smtClean="0">
                <a:cs typeface="+mj-cs"/>
                <a:hlinkClick r:id="rId3" action="ppaction://hlinkfile"/>
              </a:rPr>
              <a:t>concepts</a:t>
            </a:r>
            <a:r>
              <a:rPr lang="fr-FR" dirty="0" smtClean="0">
                <a:cs typeface="+mj-cs"/>
              </a:rPr>
              <a:t> clés abordés lors de la première session .</a:t>
            </a:r>
          </a:p>
          <a:p>
            <a:pPr>
              <a:buNone/>
            </a:pPr>
            <a:endParaRPr lang="fr-FR" dirty="0" smtClean="0">
              <a:cs typeface="+mj-cs"/>
            </a:endParaRPr>
          </a:p>
          <a:p>
            <a:endParaRPr lang="fr-FR" dirty="0" smtClean="0">
              <a:cs typeface="+mj-cs"/>
            </a:endParaRPr>
          </a:p>
          <a:p>
            <a:endParaRPr lang="ar-DZ" dirty="0">
              <a:cs typeface="+mj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 système éducatif et les programmes</a:t>
            </a:r>
            <a:endParaRPr lang="fr-BE"/>
          </a:p>
        </p:txBody>
      </p:sp>
      <p:pic>
        <p:nvPicPr>
          <p:cNvPr id="6" name="Imag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974130"/>
            <a:ext cx="969778" cy="883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1908</TotalTime>
  <Words>1127</Words>
  <Application>Microsoft Office PowerPoint</Application>
  <PresentationFormat>Affichage à l'écran (4:3)</PresentationFormat>
  <Paragraphs>306</Paragraphs>
  <Slides>24</Slides>
  <Notes>21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Diapositive 1</vt:lpstr>
      <vt:lpstr>Tableau de bord </vt:lpstr>
      <vt:lpstr>Tableau de bord </vt:lpstr>
      <vt:lpstr>Diapositive 4</vt:lpstr>
      <vt:lpstr>Diapositive 5</vt:lpstr>
      <vt:lpstr>Diapositive 6</vt:lpstr>
      <vt:lpstr>Diapositive 7</vt:lpstr>
      <vt:lpstr>Feed Back </vt:lpstr>
      <vt:lpstr>Feed-back  </vt:lpstr>
      <vt:lpstr>Diapositive 10</vt:lpstr>
      <vt:lpstr>Tâche n°01</vt:lpstr>
      <vt:lpstr>Diapositive 12</vt:lpstr>
      <vt:lpstr>Diapositive 13</vt:lpstr>
      <vt:lpstr>Diapositive 14</vt:lpstr>
      <vt:lpstr>Feed Back </vt:lpstr>
      <vt:lpstr>Tâche n°02</vt:lpstr>
      <vt:lpstr>Tâche n°03</vt:lpstr>
      <vt:lpstr>Tâche n°04</vt:lpstr>
      <vt:lpstr>Diapositive 19</vt:lpstr>
      <vt:lpstr>Diapositive 20</vt:lpstr>
      <vt:lpstr>Feed Back </vt:lpstr>
      <vt:lpstr>Tâche n°05</vt:lpstr>
      <vt:lpstr>Tâche n°06</vt:lpstr>
      <vt:lpstr>Diapositive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km info</dc:creator>
  <cp:lastModifiedBy>DELTATECH</cp:lastModifiedBy>
  <cp:revision>406</cp:revision>
  <dcterms:created xsi:type="dcterms:W3CDTF">2017-02-15T11:51:02Z</dcterms:created>
  <dcterms:modified xsi:type="dcterms:W3CDTF">2018-07-07T07:56:41Z</dcterms:modified>
</cp:coreProperties>
</file>