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87" r:id="rId2"/>
    <p:sldId id="259"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86" r:id="rId17"/>
    <p:sldId id="272" r:id="rId18"/>
    <p:sldId id="273" r:id="rId19"/>
    <p:sldId id="274" r:id="rId20"/>
    <p:sldId id="275" r:id="rId21"/>
    <p:sldId id="276" r:id="rId22"/>
    <p:sldId id="281" r:id="rId23"/>
    <p:sldId id="277" r:id="rId24"/>
    <p:sldId id="278" r:id="rId25"/>
    <p:sldId id="279" r:id="rId26"/>
    <p:sldId id="280"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079D8C-9968-483A-9F18-070437A88E93}" type="datetimeFigureOut">
              <a:rPr lang="en-US" smtClean="0"/>
              <a:pPr/>
              <a:t>10/31/2011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4A64F4-EAF2-461D-927E-3B3CD1B9BF4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5</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14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15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17</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18</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19</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10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11</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12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5A72E5-8803-41E3-9541-E4AB4407CEE8}" type="slidenum">
              <a:rPr lang="en-US" smtClean="0"/>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8D3BAF73-7692-4CCF-8AD2-965BEC39AD57}" type="datetimeFigureOut">
              <a:rPr lang="en-US" smtClean="0"/>
              <a:pPr/>
              <a:t>10/31/2011</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F4F0270-5FBE-490B-B290-5EECD19CF87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3BAF73-7692-4CCF-8AD2-965BEC39AD57}"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F0270-5FBE-490B-B290-5EECD19CF8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3BAF73-7692-4CCF-8AD2-965BEC39AD57}"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F0270-5FBE-490B-B290-5EECD19CF8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3BAF73-7692-4CCF-8AD2-965BEC39AD57}"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F0270-5FBE-490B-B290-5EECD19CF8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D3BAF73-7692-4CCF-8AD2-965BEC39AD57}" type="datetimeFigureOut">
              <a:rPr lang="en-US" smtClean="0"/>
              <a:pPr/>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F0270-5FBE-490B-B290-5EECD19CF87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D3BAF73-7692-4CCF-8AD2-965BEC39AD57}" type="datetimeFigureOut">
              <a:rPr lang="en-US" smtClean="0"/>
              <a:pPr/>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F0270-5FBE-490B-B290-5EECD19CF8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8D3BAF73-7692-4CCF-8AD2-965BEC39AD57}" type="datetimeFigureOut">
              <a:rPr lang="en-US" smtClean="0"/>
              <a:pPr/>
              <a:t>10/31/2011</a:t>
            </a:fld>
            <a:endParaRPr lang="en-US"/>
          </a:p>
        </p:txBody>
      </p:sp>
      <p:sp>
        <p:nvSpPr>
          <p:cNvPr id="27" name="Slide Number Placeholder 26"/>
          <p:cNvSpPr>
            <a:spLocks noGrp="1"/>
          </p:cNvSpPr>
          <p:nvPr>
            <p:ph type="sldNum" sz="quarter" idx="11"/>
          </p:nvPr>
        </p:nvSpPr>
        <p:spPr/>
        <p:txBody>
          <a:bodyPr rtlCol="0"/>
          <a:lstStyle/>
          <a:p>
            <a:fld id="{6F4F0270-5FBE-490B-B290-5EECD19CF873}"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8D3BAF73-7692-4CCF-8AD2-965BEC39AD57}" type="datetimeFigureOut">
              <a:rPr lang="en-US" smtClean="0"/>
              <a:pPr/>
              <a:t>10/31/2011</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6F4F0270-5FBE-490B-B290-5EECD19CF8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3BAF73-7692-4CCF-8AD2-965BEC39AD57}" type="datetimeFigureOut">
              <a:rPr lang="en-US" smtClean="0"/>
              <a:pPr/>
              <a:t>10/31/2011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4F0270-5FBE-490B-B290-5EECD19CF8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D3BAF73-7692-4CCF-8AD2-965BEC39AD57}" type="datetimeFigureOut">
              <a:rPr lang="en-US" smtClean="0"/>
              <a:pPr/>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F0270-5FBE-490B-B290-5EECD19CF8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D3BAF73-7692-4CCF-8AD2-965BEC39AD57}" type="datetimeFigureOut">
              <a:rPr lang="en-US" smtClean="0"/>
              <a:pPr/>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F0270-5FBE-490B-B290-5EECD19CF87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8D3BAF73-7692-4CCF-8AD2-965BEC39AD57}" type="datetimeFigureOut">
              <a:rPr lang="en-US" smtClean="0"/>
              <a:pPr/>
              <a:t>10/31/2011</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F4F0270-5FBE-490B-B290-5EECD19CF87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r" rtl="1"/>
            <a:r>
              <a:rPr lang="ar-SY" dirty="0" smtClean="0"/>
              <a:t>استقلاب واقتران المادة السامة </a:t>
            </a:r>
            <a:endParaRPr lang="en-US" dirty="0"/>
          </a:p>
        </p:txBody>
      </p:sp>
      <p:sp>
        <p:nvSpPr>
          <p:cNvPr id="3" name="Subtitle 2"/>
          <p:cNvSpPr>
            <a:spLocks noGrp="1"/>
          </p:cNvSpPr>
          <p:nvPr>
            <p:ph type="subTitle" idx="1"/>
          </p:nvPr>
        </p:nvSpPr>
        <p:spPr/>
        <p:txBody>
          <a:bodyPr/>
          <a:lstStyle/>
          <a:p>
            <a:pPr algn="r" rtl="1"/>
            <a:r>
              <a:rPr lang="ar-SY" dirty="0" smtClean="0"/>
              <a:t>الدكتور جورج فرح</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899146">
            <a:off x="6936345" y="886688"/>
            <a:ext cx="2340870" cy="1503225"/>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سادساً</a:t>
            </a:r>
            <a:endParaRPr lang="en-US" sz="7200" dirty="0">
              <a:solidFill>
                <a:schemeClr val="accent6">
                  <a:lumMod val="50000"/>
                </a:schemeClr>
              </a:solidFill>
              <a:latin typeface="Andalus" pitchFamily="18" charset="-78"/>
              <a:cs typeface="Andalus" pitchFamily="18" charset="-78"/>
            </a:endParaRPr>
          </a:p>
        </p:txBody>
      </p:sp>
      <p:sp>
        <p:nvSpPr>
          <p:cNvPr id="2" name="Title 1"/>
          <p:cNvSpPr>
            <a:spLocks noGrp="1"/>
          </p:cNvSpPr>
          <p:nvPr>
            <p:ph type="title"/>
          </p:nvPr>
        </p:nvSpPr>
        <p:spPr>
          <a:xfrm>
            <a:off x="990600" y="771525"/>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6" name="TextBox 5"/>
          <p:cNvSpPr txBox="1"/>
          <p:nvPr/>
        </p:nvSpPr>
        <p:spPr>
          <a:xfrm>
            <a:off x="685800" y="1676400"/>
            <a:ext cx="63246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أكسدة الكحولات</a:t>
            </a:r>
            <a:endParaRPr lang="en-US" sz="3200" b="1" dirty="0" smtClean="0">
              <a:solidFill>
                <a:schemeClr val="accent2">
                  <a:lumMod val="75000"/>
                </a:schemeClr>
              </a:solidFill>
              <a:latin typeface="Traditional Arabic" pitchFamily="18" charset="-78"/>
              <a:cs typeface="Traditional Arabic" pitchFamily="18" charset="-78"/>
            </a:endParaRPr>
          </a:p>
        </p:txBody>
      </p:sp>
      <p:pic>
        <p:nvPicPr>
          <p:cNvPr id="51202" name="Picture 2" descr="C:\Users\Jack\Desktop\DAD\المحاضرات\المجاضرة الثانية\45454.jpg"/>
          <p:cNvPicPr>
            <a:picLocks noChangeAspect="1" noChangeArrowheads="1"/>
          </p:cNvPicPr>
          <p:nvPr/>
        </p:nvPicPr>
        <p:blipFill>
          <a:blip r:embed="rId3" cstate="print"/>
          <a:srcRect/>
          <a:stretch>
            <a:fillRect/>
          </a:stretch>
        </p:blipFill>
        <p:spPr bwMode="auto">
          <a:xfrm>
            <a:off x="152400" y="3120964"/>
            <a:ext cx="7744968" cy="1755836"/>
          </a:xfrm>
          <a:prstGeom prst="rect">
            <a:avLst/>
          </a:prstGeom>
          <a:noFill/>
        </p:spPr>
      </p:pic>
      <p:sp>
        <p:nvSpPr>
          <p:cNvPr id="7" name="TextBox 6"/>
          <p:cNvSpPr txBox="1"/>
          <p:nvPr/>
        </p:nvSpPr>
        <p:spPr>
          <a:xfrm>
            <a:off x="152400" y="2209800"/>
            <a:ext cx="7620000" cy="830997"/>
          </a:xfrm>
          <a:prstGeom prst="rect">
            <a:avLst/>
          </a:prstGeom>
          <a:noFill/>
        </p:spPr>
        <p:txBody>
          <a:bodyPr wrap="square" rtlCol="0">
            <a:spAutoFit/>
          </a:bodyPr>
          <a:lstStyle/>
          <a:p>
            <a:pPr algn="ctr" rtl="1"/>
            <a:r>
              <a:rPr lang="ar-SY"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rPr>
              <a:t>تتحول الكحولات أولاً إلى الألدهيدات بواسطة أنزيم الكحول دي هيدروجيناز أو نازعة الهيدروجين ثم تستقلب إلى حمض بواسطة أنزيم الألدهيد دي هيدروجيناز </a:t>
            </a:r>
            <a:endPar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endParaRPr>
          </a:p>
        </p:txBody>
      </p:sp>
      <p:pic>
        <p:nvPicPr>
          <p:cNvPr id="51203" name="Picture 3" descr="C:\Users\Jack\Desktop\DAD\المحاضرات\المجاضرة الثانية\1221222.jpg"/>
          <p:cNvPicPr>
            <a:picLocks noChangeAspect="1" noChangeArrowheads="1"/>
          </p:cNvPicPr>
          <p:nvPr/>
        </p:nvPicPr>
        <p:blipFill>
          <a:blip r:embed="rId4" cstate="print"/>
          <a:srcRect/>
          <a:stretch>
            <a:fillRect/>
          </a:stretch>
        </p:blipFill>
        <p:spPr bwMode="auto">
          <a:xfrm>
            <a:off x="96559" y="5334000"/>
            <a:ext cx="6913841" cy="1066800"/>
          </a:xfrm>
          <a:prstGeom prst="rect">
            <a:avLst/>
          </a:prstGeom>
          <a:noFill/>
        </p:spPr>
      </p:pic>
      <p:sp>
        <p:nvSpPr>
          <p:cNvPr id="8" name="TextBox 7"/>
          <p:cNvSpPr txBox="1"/>
          <p:nvPr/>
        </p:nvSpPr>
        <p:spPr>
          <a:xfrm>
            <a:off x="1600200" y="4948535"/>
            <a:ext cx="7391400" cy="461665"/>
          </a:xfrm>
          <a:prstGeom prst="rect">
            <a:avLst/>
          </a:prstGeom>
          <a:noFill/>
        </p:spPr>
        <p:txBody>
          <a:bodyPr wrap="square" rtlCol="0">
            <a:spAutoFit/>
          </a:bodyPr>
          <a:lstStyle/>
          <a:p>
            <a:pPr algn="r" rtl="1"/>
            <a:r>
              <a:rPr lang="ar-SY"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rPr>
              <a:t>أما الأغوال المتفرعة فإنها تتحول إلى مركبات خلونية أقل سمية من الألدهيدات</a:t>
            </a:r>
            <a:r>
              <a:rPr lang="ar-SY"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6" name="TextBox 5"/>
          <p:cNvSpPr txBox="1"/>
          <p:nvPr/>
        </p:nvSpPr>
        <p:spPr>
          <a:xfrm>
            <a:off x="533400" y="1524000"/>
            <a:ext cx="63246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أكسدة ثنائيات الحلقات العطرية </a:t>
            </a:r>
            <a:endParaRPr lang="en-US" sz="3200" b="1" dirty="0" smtClean="0">
              <a:solidFill>
                <a:schemeClr val="accent2">
                  <a:lumMod val="75000"/>
                </a:schemeClr>
              </a:solidFill>
              <a:latin typeface="Traditional Arabic" pitchFamily="18" charset="-78"/>
              <a:cs typeface="Traditional Arabic" pitchFamily="18" charset="-78"/>
            </a:endParaRPr>
          </a:p>
        </p:txBody>
      </p:sp>
      <p:pic>
        <p:nvPicPr>
          <p:cNvPr id="52226" name="Picture 2" descr="C:\Users\Jack\Desktop\DAD\المحاضرات\المجاضرة الثانية\4444.jpg"/>
          <p:cNvPicPr>
            <a:picLocks noChangeAspect="1" noChangeArrowheads="1"/>
          </p:cNvPicPr>
          <p:nvPr/>
        </p:nvPicPr>
        <p:blipFill>
          <a:blip r:embed="rId3" cstate="print"/>
          <a:srcRect/>
          <a:stretch>
            <a:fillRect/>
          </a:stretch>
        </p:blipFill>
        <p:spPr bwMode="auto">
          <a:xfrm>
            <a:off x="210803" y="2743200"/>
            <a:ext cx="8933197" cy="2286000"/>
          </a:xfrm>
          <a:prstGeom prst="rect">
            <a:avLst/>
          </a:prstGeom>
          <a:noFill/>
        </p:spPr>
      </p:pic>
      <p:sp>
        <p:nvSpPr>
          <p:cNvPr id="8" name="TextBox 7"/>
          <p:cNvSpPr txBox="1"/>
          <p:nvPr/>
        </p:nvSpPr>
        <p:spPr>
          <a:xfrm>
            <a:off x="0" y="2057400"/>
            <a:ext cx="9144000" cy="830997"/>
          </a:xfrm>
          <a:prstGeom prst="rect">
            <a:avLst/>
          </a:prstGeom>
          <a:noFill/>
        </p:spPr>
        <p:txBody>
          <a:bodyPr wrap="square" rtlCol="0">
            <a:spAutoFit/>
          </a:bodyPr>
          <a:lstStyle/>
          <a:p>
            <a:pPr algn="r" rtl="1"/>
            <a:r>
              <a:rPr lang="ar-SY"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rPr>
              <a:t>أما الأغوال ثنائية الهيدروكسيل فتتحول إلى حموض ثنائية الكربوكسيل حيث يتشكل من أكسدة الغليكول حمض الحماض الذي يرتبط مع شوارد الكالسيوم التي تطرح عن طريق البول مما يسبب تخريشاً للكلية</a:t>
            </a:r>
            <a:r>
              <a:rPr lang="ar-SY" dirty="0" smtClean="0"/>
              <a:t>.</a:t>
            </a:r>
            <a:endParaRPr lang="en-US" dirty="0"/>
          </a:p>
        </p:txBody>
      </p:sp>
      <p:sp>
        <p:nvSpPr>
          <p:cNvPr id="9" name="TextBox 8"/>
          <p:cNvSpPr txBox="1"/>
          <p:nvPr/>
        </p:nvSpPr>
        <p:spPr>
          <a:xfrm rot="899146">
            <a:off x="6783945" y="429487"/>
            <a:ext cx="2340870" cy="1503225"/>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سادساً</a:t>
            </a:r>
            <a:endParaRPr lang="en-US" sz="7200" dirty="0">
              <a:solidFill>
                <a:schemeClr val="accent6">
                  <a:lumMod val="50000"/>
                </a:schemeClr>
              </a:solidFill>
              <a:latin typeface="Andalus" pitchFamily="18" charset="-78"/>
              <a:cs typeface="Andalus" pitchFamily="18" charset="-78"/>
            </a:endParaRPr>
          </a:p>
        </p:txBody>
      </p:sp>
      <p:sp>
        <p:nvSpPr>
          <p:cNvPr id="10" name="TextBox 9"/>
          <p:cNvSpPr txBox="1"/>
          <p:nvPr/>
        </p:nvSpPr>
        <p:spPr>
          <a:xfrm>
            <a:off x="7696200" y="2743200"/>
            <a:ext cx="1447800" cy="584775"/>
          </a:xfrm>
          <a:prstGeom prst="rect">
            <a:avLst/>
          </a:prstGeom>
          <a:noFill/>
        </p:spPr>
        <p:txBody>
          <a:bodyPr wrap="square" rtlCol="0">
            <a:spAutoFit/>
          </a:bodyPr>
          <a:lstStyle/>
          <a:p>
            <a:pPr algn="r" rtl="1"/>
            <a:r>
              <a:rPr lang="ar-SY"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أول</a:t>
            </a:r>
            <a:endParaRPr lang="en-US" dirty="0">
              <a:latin typeface="Traditional Arabic" pitchFamily="18" charset="-78"/>
              <a:cs typeface="Traditional Arabic" pitchFamily="18" charset="-78"/>
            </a:endParaRPr>
          </a:p>
        </p:txBody>
      </p:sp>
      <p:sp>
        <p:nvSpPr>
          <p:cNvPr id="11" name="TextBox 10"/>
          <p:cNvSpPr txBox="1"/>
          <p:nvPr/>
        </p:nvSpPr>
        <p:spPr>
          <a:xfrm>
            <a:off x="7696200" y="4648200"/>
            <a:ext cx="1447800" cy="584775"/>
          </a:xfrm>
          <a:prstGeom prst="rect">
            <a:avLst/>
          </a:prstGeom>
          <a:noFill/>
        </p:spPr>
        <p:txBody>
          <a:bodyPr wrap="square" rtlCol="0">
            <a:spAutoFit/>
          </a:bodyPr>
          <a:lstStyle/>
          <a:p>
            <a:pPr algn="r" rtl="1"/>
            <a:r>
              <a:rPr lang="ar-SY"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ثاني</a:t>
            </a:r>
            <a:endParaRPr lang="en-US" dirty="0">
              <a:latin typeface="Traditional Arabic" pitchFamily="18" charset="-78"/>
              <a:cs typeface="Traditional Arabic" pitchFamily="18" charset="-78"/>
            </a:endParaRPr>
          </a:p>
        </p:txBody>
      </p:sp>
      <p:pic>
        <p:nvPicPr>
          <p:cNvPr id="52227" name="Picture 3" descr="C:\Users\Jack\Desktop\DAD\المحاضرات\المجاضرة الثانية\45558.jpg"/>
          <p:cNvPicPr>
            <a:picLocks noChangeAspect="1" noChangeArrowheads="1"/>
          </p:cNvPicPr>
          <p:nvPr/>
        </p:nvPicPr>
        <p:blipFill>
          <a:blip r:embed="rId4" cstate="print"/>
          <a:srcRect/>
          <a:stretch>
            <a:fillRect/>
          </a:stretch>
        </p:blipFill>
        <p:spPr bwMode="auto">
          <a:xfrm>
            <a:off x="2362200" y="4648200"/>
            <a:ext cx="4191000" cy="2035543"/>
          </a:xfrm>
          <a:prstGeom prst="rect">
            <a:avLst/>
          </a:prstGeom>
          <a:noFill/>
        </p:spPr>
      </p:pic>
      <p:cxnSp>
        <p:nvCxnSpPr>
          <p:cNvPr id="13" name="Straight Connector 12"/>
          <p:cNvCxnSpPr/>
          <p:nvPr/>
        </p:nvCxnSpPr>
        <p:spPr>
          <a:xfrm>
            <a:off x="0" y="4648200"/>
            <a:ext cx="9144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6" name="TextBox 5"/>
          <p:cNvSpPr txBox="1"/>
          <p:nvPr/>
        </p:nvSpPr>
        <p:spPr>
          <a:xfrm>
            <a:off x="533400" y="1524000"/>
            <a:ext cx="63246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نزع الجذور الألكيلية المرتبطة </a:t>
            </a:r>
            <a:r>
              <a:rPr lang="en-US" sz="3200" b="1" dirty="0" smtClean="0">
                <a:solidFill>
                  <a:schemeClr val="accent2">
                    <a:lumMod val="75000"/>
                  </a:schemeClr>
                </a:solidFill>
                <a:latin typeface="Traditional Arabic" pitchFamily="18" charset="-78"/>
                <a:cs typeface="Traditional Arabic" pitchFamily="18" charset="-78"/>
              </a:rPr>
              <a:t>O </a:t>
            </a:r>
            <a:r>
              <a:rPr lang="ar-SY" sz="3200" b="1" dirty="0" smtClean="0">
                <a:solidFill>
                  <a:schemeClr val="accent2">
                    <a:lumMod val="75000"/>
                  </a:schemeClr>
                </a:solidFill>
                <a:latin typeface="Traditional Arabic" pitchFamily="18" charset="-78"/>
                <a:cs typeface="Traditional Arabic" pitchFamily="18" charset="-78"/>
              </a:rPr>
              <a:t>,</a:t>
            </a:r>
            <a:r>
              <a:rPr lang="en-US" sz="3200" b="1" dirty="0" smtClean="0">
                <a:solidFill>
                  <a:schemeClr val="accent2">
                    <a:lumMod val="75000"/>
                  </a:schemeClr>
                </a:solidFill>
                <a:latin typeface="Traditional Arabic" pitchFamily="18" charset="-78"/>
                <a:cs typeface="Traditional Arabic" pitchFamily="18" charset="-78"/>
              </a:rPr>
              <a:t>S</a:t>
            </a:r>
            <a:r>
              <a:rPr lang="ar-SY" sz="3200" b="1" dirty="0" smtClean="0">
                <a:solidFill>
                  <a:schemeClr val="accent2">
                    <a:lumMod val="75000"/>
                  </a:schemeClr>
                </a:solidFill>
                <a:latin typeface="Traditional Arabic" pitchFamily="18" charset="-78"/>
                <a:cs typeface="Traditional Arabic" pitchFamily="18" charset="-78"/>
              </a:rPr>
              <a:t>,</a:t>
            </a:r>
            <a:r>
              <a:rPr lang="en-US" sz="3200" b="1" dirty="0" smtClean="0">
                <a:solidFill>
                  <a:schemeClr val="accent2">
                    <a:lumMod val="75000"/>
                  </a:schemeClr>
                </a:solidFill>
                <a:latin typeface="Traditional Arabic" pitchFamily="18" charset="-78"/>
                <a:cs typeface="Traditional Arabic" pitchFamily="18" charset="-78"/>
              </a:rPr>
              <a:t>N</a:t>
            </a:r>
            <a:r>
              <a:rPr lang="ar-SY" sz="3200" b="1" dirty="0" smtClean="0">
                <a:solidFill>
                  <a:schemeClr val="accent2">
                    <a:lumMod val="75000"/>
                  </a:schemeClr>
                </a:solidFill>
                <a:latin typeface="Traditional Arabic" pitchFamily="18" charset="-78"/>
                <a:cs typeface="Traditional Arabic" pitchFamily="18" charset="-78"/>
              </a:rPr>
              <a:t>:</a:t>
            </a:r>
            <a:endParaRPr lang="en-US" sz="3200" b="1" dirty="0" smtClean="0">
              <a:solidFill>
                <a:schemeClr val="accent2">
                  <a:lumMod val="75000"/>
                </a:schemeClr>
              </a:solidFill>
              <a:latin typeface="Traditional Arabic" pitchFamily="18" charset="-78"/>
              <a:cs typeface="Traditional Arabic" pitchFamily="18" charset="-78"/>
            </a:endParaRPr>
          </a:p>
        </p:txBody>
      </p:sp>
      <p:sp>
        <p:nvSpPr>
          <p:cNvPr id="9" name="TextBox 8"/>
          <p:cNvSpPr txBox="1"/>
          <p:nvPr/>
        </p:nvSpPr>
        <p:spPr>
          <a:xfrm rot="899146">
            <a:off x="6631545" y="734287"/>
            <a:ext cx="2340870" cy="1503225"/>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سابعاً</a:t>
            </a:r>
            <a:endParaRPr lang="en-US" sz="7200" dirty="0">
              <a:solidFill>
                <a:schemeClr val="accent6">
                  <a:lumMod val="50000"/>
                </a:schemeClr>
              </a:solidFill>
              <a:latin typeface="Andalus" pitchFamily="18" charset="-78"/>
              <a:cs typeface="Andalus" pitchFamily="18" charset="-78"/>
            </a:endParaRPr>
          </a:p>
        </p:txBody>
      </p:sp>
      <p:sp>
        <p:nvSpPr>
          <p:cNvPr id="12" name="TextBox 11"/>
          <p:cNvSpPr txBox="1"/>
          <p:nvPr/>
        </p:nvSpPr>
        <p:spPr>
          <a:xfrm>
            <a:off x="0" y="3247072"/>
            <a:ext cx="9144000" cy="1477328"/>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R-NH-CH</a:t>
            </a:r>
            <a:r>
              <a:rPr lang="en-US" b="1"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R-NH-CH</a:t>
            </a:r>
            <a:r>
              <a:rPr lang="en-US" b="1"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-OH                   HCHO + R-NH</a:t>
            </a:r>
            <a:r>
              <a:rPr lang="en-US" b="1"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HCOOH</a:t>
            </a:r>
          </a:p>
          <a:p>
            <a:endPar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R-O-CH</a:t>
            </a:r>
            <a:r>
              <a:rPr lang="en-US" b="1"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R-O-CH</a:t>
            </a:r>
            <a:r>
              <a:rPr lang="en-US" b="1"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-OH                  ROH + HCHO                  HCOOH</a:t>
            </a:r>
          </a:p>
          <a:p>
            <a:endPar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R-S-CH</a:t>
            </a:r>
            <a:r>
              <a:rPr lang="en-US" b="1"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R-S-CH</a:t>
            </a:r>
            <a:r>
              <a:rPr lang="en-US" b="1"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OH                R-SH + HCHO                   HCOOH</a:t>
            </a:r>
          </a:p>
        </p:txBody>
      </p:sp>
      <p:cxnSp>
        <p:nvCxnSpPr>
          <p:cNvPr id="53250" name="AutoShape 2"/>
          <p:cNvCxnSpPr>
            <a:cxnSpLocks noChangeShapeType="1"/>
          </p:cNvCxnSpPr>
          <p:nvPr/>
        </p:nvCxnSpPr>
        <p:spPr bwMode="auto">
          <a:xfrm>
            <a:off x="1371600" y="3462972"/>
            <a:ext cx="838200" cy="1588"/>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cxnSp>
        <p:nvCxnSpPr>
          <p:cNvPr id="53251" name="AutoShape 3"/>
          <p:cNvCxnSpPr>
            <a:cxnSpLocks noChangeShapeType="1"/>
          </p:cNvCxnSpPr>
          <p:nvPr/>
        </p:nvCxnSpPr>
        <p:spPr bwMode="auto">
          <a:xfrm flipV="1">
            <a:off x="4086225" y="3462972"/>
            <a:ext cx="866775" cy="12700"/>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cxnSp>
        <p:nvCxnSpPr>
          <p:cNvPr id="53252" name="AutoShape 4"/>
          <p:cNvCxnSpPr>
            <a:cxnSpLocks noChangeShapeType="1"/>
          </p:cNvCxnSpPr>
          <p:nvPr/>
        </p:nvCxnSpPr>
        <p:spPr bwMode="auto">
          <a:xfrm>
            <a:off x="7010400" y="3475672"/>
            <a:ext cx="762000" cy="1588"/>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cxnSp>
        <p:nvCxnSpPr>
          <p:cNvPr id="53253" name="AutoShape 5"/>
          <p:cNvCxnSpPr>
            <a:cxnSpLocks noChangeShapeType="1"/>
          </p:cNvCxnSpPr>
          <p:nvPr/>
        </p:nvCxnSpPr>
        <p:spPr bwMode="auto">
          <a:xfrm>
            <a:off x="1143000" y="4009072"/>
            <a:ext cx="762000" cy="1588"/>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cxnSp>
        <p:nvCxnSpPr>
          <p:cNvPr id="53254" name="AutoShape 6"/>
          <p:cNvCxnSpPr>
            <a:cxnSpLocks noChangeShapeType="1"/>
          </p:cNvCxnSpPr>
          <p:nvPr/>
        </p:nvCxnSpPr>
        <p:spPr bwMode="auto">
          <a:xfrm>
            <a:off x="3733800" y="4009072"/>
            <a:ext cx="838200" cy="1588"/>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cxnSp>
        <p:nvCxnSpPr>
          <p:cNvPr id="53255" name="AutoShape 7"/>
          <p:cNvCxnSpPr>
            <a:cxnSpLocks noChangeShapeType="1"/>
          </p:cNvCxnSpPr>
          <p:nvPr/>
        </p:nvCxnSpPr>
        <p:spPr bwMode="auto">
          <a:xfrm>
            <a:off x="6400800" y="4009072"/>
            <a:ext cx="838200" cy="1588"/>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cxnSp>
        <p:nvCxnSpPr>
          <p:cNvPr id="53256" name="AutoShape 8"/>
          <p:cNvCxnSpPr>
            <a:cxnSpLocks noChangeShapeType="1"/>
          </p:cNvCxnSpPr>
          <p:nvPr/>
        </p:nvCxnSpPr>
        <p:spPr bwMode="auto">
          <a:xfrm>
            <a:off x="1066800" y="4542472"/>
            <a:ext cx="838200" cy="1588"/>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cxnSp>
        <p:nvCxnSpPr>
          <p:cNvPr id="53257" name="AutoShape 9"/>
          <p:cNvCxnSpPr>
            <a:cxnSpLocks noChangeShapeType="1"/>
          </p:cNvCxnSpPr>
          <p:nvPr/>
        </p:nvCxnSpPr>
        <p:spPr bwMode="auto">
          <a:xfrm>
            <a:off x="3505200" y="4542472"/>
            <a:ext cx="762000" cy="1588"/>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cxnSp>
        <p:nvCxnSpPr>
          <p:cNvPr id="53258" name="AutoShape 10"/>
          <p:cNvCxnSpPr>
            <a:cxnSpLocks noChangeShapeType="1"/>
          </p:cNvCxnSpPr>
          <p:nvPr/>
        </p:nvCxnSpPr>
        <p:spPr bwMode="auto">
          <a:xfrm>
            <a:off x="6096000" y="4542472"/>
            <a:ext cx="990600" cy="1588"/>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6" name="TextBox 5"/>
          <p:cNvSpPr txBox="1"/>
          <p:nvPr/>
        </p:nvSpPr>
        <p:spPr>
          <a:xfrm>
            <a:off x="4572000" y="1600200"/>
            <a:ext cx="19812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أكسدة الأمينات</a:t>
            </a:r>
            <a:endParaRPr lang="en-US" sz="3200" b="1" dirty="0" smtClean="0">
              <a:solidFill>
                <a:schemeClr val="accent2">
                  <a:lumMod val="75000"/>
                </a:schemeClr>
              </a:solidFill>
              <a:latin typeface="Traditional Arabic" pitchFamily="18" charset="-78"/>
              <a:cs typeface="Traditional Arabic" pitchFamily="18" charset="-78"/>
            </a:endParaRPr>
          </a:p>
        </p:txBody>
      </p:sp>
      <p:sp>
        <p:nvSpPr>
          <p:cNvPr id="9" name="TextBox 8"/>
          <p:cNvSpPr txBox="1"/>
          <p:nvPr/>
        </p:nvSpPr>
        <p:spPr>
          <a:xfrm rot="899146">
            <a:off x="6631545" y="734287"/>
            <a:ext cx="2340870" cy="1503225"/>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ثامناً</a:t>
            </a:r>
            <a:endParaRPr lang="en-US" sz="7200" dirty="0">
              <a:solidFill>
                <a:schemeClr val="accent6">
                  <a:lumMod val="50000"/>
                </a:schemeClr>
              </a:solidFill>
              <a:latin typeface="Andalus" pitchFamily="18" charset="-78"/>
              <a:cs typeface="Andalus" pitchFamily="18" charset="-78"/>
            </a:endParaRPr>
          </a:p>
        </p:txBody>
      </p:sp>
      <p:sp>
        <p:nvSpPr>
          <p:cNvPr id="15" name="TextBox 14"/>
          <p:cNvSpPr txBox="1"/>
          <p:nvPr/>
        </p:nvSpPr>
        <p:spPr>
          <a:xfrm>
            <a:off x="5029200" y="2362200"/>
            <a:ext cx="4114800" cy="584775"/>
          </a:xfrm>
          <a:prstGeom prst="rect">
            <a:avLst/>
          </a:prstGeom>
          <a:noFill/>
        </p:spPr>
        <p:txBody>
          <a:bodyPr wrap="square" rtlCol="0">
            <a:spAutoFit/>
          </a:bodyPr>
          <a:lstStyle/>
          <a:p>
            <a:pPr algn="r" rtl="1"/>
            <a:r>
              <a:rPr lang="ar-SY"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rPr>
              <a:t>إدخال زمرة الهيدروكسيل في الأمين</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endParaRPr>
          </a:p>
        </p:txBody>
      </p:sp>
      <p:pic>
        <p:nvPicPr>
          <p:cNvPr id="16" name="Picture 15" descr="C:\Users\Jack\Desktop\DAD\MU2 pic\7.jpg"/>
          <p:cNvPicPr/>
          <p:nvPr/>
        </p:nvPicPr>
        <p:blipFill>
          <a:blip r:embed="rId3" cstate="print"/>
          <a:srcRect/>
          <a:stretch>
            <a:fillRect/>
          </a:stretch>
        </p:blipFill>
        <p:spPr bwMode="auto">
          <a:xfrm>
            <a:off x="0" y="3962400"/>
            <a:ext cx="9144000" cy="1600200"/>
          </a:xfrm>
          <a:prstGeom prst="rect">
            <a:avLst/>
          </a:prstGeom>
          <a:noFill/>
          <a:ln w="9525">
            <a:noFill/>
            <a:miter lim="800000"/>
            <a:headEnd/>
            <a:tailEnd/>
          </a:ln>
        </p:spPr>
      </p:pic>
      <p:grpSp>
        <p:nvGrpSpPr>
          <p:cNvPr id="3" name="Group 18"/>
          <p:cNvGrpSpPr/>
          <p:nvPr/>
        </p:nvGrpSpPr>
        <p:grpSpPr>
          <a:xfrm>
            <a:off x="1219200" y="2895600"/>
            <a:ext cx="5410200" cy="990600"/>
            <a:chOff x="457200" y="2907268"/>
            <a:chExt cx="4724400" cy="369332"/>
          </a:xfrm>
        </p:grpSpPr>
        <p:sp>
          <p:nvSpPr>
            <p:cNvPr id="17" name="TextBox 16"/>
            <p:cNvSpPr txBox="1"/>
            <p:nvPr/>
          </p:nvSpPr>
          <p:spPr>
            <a:xfrm>
              <a:off x="457200" y="2907268"/>
              <a:ext cx="4724400" cy="369332"/>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R-NH2                 R-NHOH</a:t>
              </a:r>
            </a:p>
          </p:txBody>
        </p:sp>
        <p:cxnSp>
          <p:nvCxnSpPr>
            <p:cNvPr id="18" name="AutoShape 2"/>
            <p:cNvCxnSpPr>
              <a:cxnSpLocks noChangeShapeType="1"/>
            </p:cNvCxnSpPr>
            <p:nvPr/>
          </p:nvCxnSpPr>
          <p:spPr bwMode="auto">
            <a:xfrm>
              <a:off x="1349062" y="2990911"/>
              <a:ext cx="705118" cy="1588"/>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6" name="TextBox 5"/>
          <p:cNvSpPr txBox="1"/>
          <p:nvPr/>
        </p:nvSpPr>
        <p:spPr>
          <a:xfrm>
            <a:off x="3657600" y="1524000"/>
            <a:ext cx="32004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نزع الأمين نزعاً تأكسدياً</a:t>
            </a:r>
            <a:endParaRPr lang="en-US" sz="3200" b="1" dirty="0" smtClean="0">
              <a:solidFill>
                <a:schemeClr val="accent2">
                  <a:lumMod val="75000"/>
                </a:schemeClr>
              </a:solidFill>
              <a:latin typeface="Traditional Arabic" pitchFamily="18" charset="-78"/>
              <a:cs typeface="Traditional Arabic" pitchFamily="18" charset="-78"/>
            </a:endParaRPr>
          </a:p>
        </p:txBody>
      </p:sp>
      <p:sp>
        <p:nvSpPr>
          <p:cNvPr id="9" name="TextBox 8"/>
          <p:cNvSpPr txBox="1"/>
          <p:nvPr/>
        </p:nvSpPr>
        <p:spPr>
          <a:xfrm rot="899146">
            <a:off x="6631545" y="734287"/>
            <a:ext cx="2340870" cy="1503225"/>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تاسعاً</a:t>
            </a:r>
            <a:endParaRPr lang="en-US" sz="7200" dirty="0">
              <a:solidFill>
                <a:schemeClr val="accent6">
                  <a:lumMod val="50000"/>
                </a:schemeClr>
              </a:solidFill>
              <a:latin typeface="Andalus" pitchFamily="18" charset="-78"/>
              <a:cs typeface="Andalus" pitchFamily="18" charset="-78"/>
            </a:endParaRPr>
          </a:p>
        </p:txBody>
      </p:sp>
      <p:sp>
        <p:nvSpPr>
          <p:cNvPr id="10" name="TextBox 9"/>
          <p:cNvSpPr txBox="1"/>
          <p:nvPr/>
        </p:nvSpPr>
        <p:spPr>
          <a:xfrm>
            <a:off x="914400" y="2362200"/>
            <a:ext cx="7772400" cy="584775"/>
          </a:xfrm>
          <a:prstGeom prst="rect">
            <a:avLst/>
          </a:prstGeom>
          <a:noFill/>
        </p:spPr>
        <p:txBody>
          <a:bodyPr wrap="square" rtlCol="0">
            <a:spAutoFit/>
          </a:bodyPr>
          <a:lstStyle/>
          <a:p>
            <a:pPr algn="r" rtl="1"/>
            <a:r>
              <a:rPr lang="ar-SY"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rPr>
              <a:t>يتحول الأمين إلى مركبات خلونية</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endParaRPr>
          </a:p>
        </p:txBody>
      </p:sp>
      <p:pic>
        <p:nvPicPr>
          <p:cNvPr id="54274" name="Picture 2" descr="C:\Users\Jack\Desktop\DAD\المحاضرات\المجاضرة الثانية\58566.jpg"/>
          <p:cNvPicPr>
            <a:picLocks noChangeAspect="1" noChangeArrowheads="1"/>
          </p:cNvPicPr>
          <p:nvPr/>
        </p:nvPicPr>
        <p:blipFill>
          <a:blip r:embed="rId3" cstate="print"/>
          <a:srcRect/>
          <a:stretch>
            <a:fillRect/>
          </a:stretch>
        </p:blipFill>
        <p:spPr bwMode="auto">
          <a:xfrm>
            <a:off x="1066800" y="2971800"/>
            <a:ext cx="6532215" cy="262413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6" name="TextBox 5"/>
          <p:cNvSpPr txBox="1"/>
          <p:nvPr/>
        </p:nvSpPr>
        <p:spPr>
          <a:xfrm>
            <a:off x="2971800" y="1524000"/>
            <a:ext cx="38862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نزع أكسدة المركبات الكبريتية</a:t>
            </a:r>
            <a:endParaRPr lang="en-US" sz="3200" b="1" dirty="0" smtClean="0">
              <a:solidFill>
                <a:schemeClr val="accent2">
                  <a:lumMod val="75000"/>
                </a:schemeClr>
              </a:solidFill>
              <a:latin typeface="Traditional Arabic" pitchFamily="18" charset="-78"/>
              <a:cs typeface="Traditional Arabic" pitchFamily="18" charset="-78"/>
            </a:endParaRPr>
          </a:p>
        </p:txBody>
      </p:sp>
      <p:sp>
        <p:nvSpPr>
          <p:cNvPr id="9" name="TextBox 8"/>
          <p:cNvSpPr txBox="1"/>
          <p:nvPr/>
        </p:nvSpPr>
        <p:spPr>
          <a:xfrm rot="899146">
            <a:off x="6631545" y="734287"/>
            <a:ext cx="2340870" cy="1503225"/>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عاشراً</a:t>
            </a:r>
            <a:endParaRPr lang="en-US" sz="7200" dirty="0">
              <a:solidFill>
                <a:schemeClr val="accent6">
                  <a:lumMod val="50000"/>
                </a:schemeClr>
              </a:solidFill>
              <a:latin typeface="Andalus" pitchFamily="18" charset="-78"/>
              <a:cs typeface="Andalus" pitchFamily="18" charset="-78"/>
            </a:endParaRPr>
          </a:p>
        </p:txBody>
      </p:sp>
      <p:sp>
        <p:nvSpPr>
          <p:cNvPr id="10" name="TextBox 9"/>
          <p:cNvSpPr txBox="1"/>
          <p:nvPr/>
        </p:nvSpPr>
        <p:spPr>
          <a:xfrm>
            <a:off x="990600" y="2275582"/>
            <a:ext cx="7772400" cy="1077218"/>
          </a:xfrm>
          <a:prstGeom prst="rect">
            <a:avLst/>
          </a:prstGeom>
          <a:noFill/>
        </p:spPr>
        <p:txBody>
          <a:bodyPr wrap="square" rtlCol="0">
            <a:spAutoFit/>
          </a:bodyPr>
          <a:lstStyle/>
          <a:p>
            <a:pPr algn="r" rtl="1"/>
            <a:r>
              <a:rPr lang="ar-SY"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rPr>
              <a:t>يتحول تتحول المركبات الكبريتية إلى مركبات أوكسيجينية حيث يحل الأوكسجين محل الكبريت في تفاعلات الأكسدة</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endParaRPr>
          </a:p>
        </p:txBody>
      </p:sp>
      <p:sp>
        <p:nvSpPr>
          <p:cNvPr id="11" name="TextBox 10"/>
          <p:cNvSpPr txBox="1"/>
          <p:nvPr/>
        </p:nvSpPr>
        <p:spPr>
          <a:xfrm>
            <a:off x="990600" y="3429000"/>
            <a:ext cx="5181600" cy="369332"/>
          </a:xfrm>
          <a:prstGeom prst="rect">
            <a:avLst/>
          </a:prstGeom>
          <a:noFill/>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R=S                    R=O</a:t>
            </a:r>
          </a:p>
        </p:txBody>
      </p:sp>
      <p:cxnSp>
        <p:nvCxnSpPr>
          <p:cNvPr id="12" name="AutoShape 2"/>
          <p:cNvCxnSpPr>
            <a:cxnSpLocks noChangeShapeType="1"/>
          </p:cNvCxnSpPr>
          <p:nvPr/>
        </p:nvCxnSpPr>
        <p:spPr bwMode="auto">
          <a:xfrm>
            <a:off x="1752600" y="3657600"/>
            <a:ext cx="838200" cy="1588"/>
          </a:xfrm>
          <a:prstGeom prst="straightConnector1">
            <a:avLst/>
          </a:prstGeom>
          <a:ln>
            <a:headEnd/>
            <a:tailEnd type="triangle" w="med" len="med"/>
          </a:ln>
        </p:spPr>
        <p:style>
          <a:lnRef idx="3">
            <a:schemeClr val="accent1"/>
          </a:lnRef>
          <a:fillRef idx="0">
            <a:schemeClr val="accent1"/>
          </a:fillRef>
          <a:effectRef idx="2">
            <a:schemeClr val="accent1"/>
          </a:effectRef>
          <a:fontRef idx="minor">
            <a:schemeClr val="tx1"/>
          </a:fontRef>
        </p:style>
      </p:cxnSp>
      <p:pic>
        <p:nvPicPr>
          <p:cNvPr id="13" name="Picture 12" descr="C:\Users\Jack\Desktop\DAD\MU2 pic\8.jpg"/>
          <p:cNvPicPr/>
          <p:nvPr/>
        </p:nvPicPr>
        <p:blipFill>
          <a:blip r:embed="rId3" cstate="print"/>
          <a:srcRect/>
          <a:stretch>
            <a:fillRect/>
          </a:stretch>
        </p:blipFill>
        <p:spPr bwMode="auto">
          <a:xfrm>
            <a:off x="381000" y="5029200"/>
            <a:ext cx="8382000" cy="1447800"/>
          </a:xfrm>
          <a:prstGeom prst="rect">
            <a:avLst/>
          </a:prstGeom>
          <a:noFill/>
          <a:ln w="9525">
            <a:noFill/>
            <a:miter lim="800000"/>
            <a:headEnd/>
            <a:tailEnd/>
          </a:ln>
        </p:spPr>
      </p:pic>
      <p:sp>
        <p:nvSpPr>
          <p:cNvPr id="14" name="TextBox 13"/>
          <p:cNvSpPr txBox="1"/>
          <p:nvPr/>
        </p:nvSpPr>
        <p:spPr>
          <a:xfrm>
            <a:off x="7696200" y="3733800"/>
            <a:ext cx="1447800" cy="584775"/>
          </a:xfrm>
          <a:prstGeom prst="rect">
            <a:avLst/>
          </a:prstGeom>
          <a:noFill/>
        </p:spPr>
        <p:txBody>
          <a:bodyPr wrap="square" rtlCol="0">
            <a:spAutoFit/>
          </a:bodyPr>
          <a:lstStyle/>
          <a:p>
            <a:pPr algn="r" rtl="1"/>
            <a:r>
              <a:rPr lang="ar-SY"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أول</a:t>
            </a:r>
            <a:endParaRPr lang="en-US" dirty="0">
              <a:latin typeface="Traditional Arabic" pitchFamily="18" charset="-78"/>
              <a:cs typeface="Traditional Arabic" pitchFamily="18" charset="-78"/>
            </a:endParaRPr>
          </a:p>
        </p:txBody>
      </p:sp>
      <p:sp>
        <p:nvSpPr>
          <p:cNvPr id="15" name="TextBox 14"/>
          <p:cNvSpPr txBox="1"/>
          <p:nvPr/>
        </p:nvSpPr>
        <p:spPr>
          <a:xfrm>
            <a:off x="609600" y="4267200"/>
            <a:ext cx="8534400" cy="523220"/>
          </a:xfrm>
          <a:prstGeom prst="rect">
            <a:avLst/>
          </a:prstGeom>
          <a:noFill/>
        </p:spPr>
        <p:txBody>
          <a:bodyPr wrap="square" rtlCol="0">
            <a:spAutoFit/>
          </a:bodyPr>
          <a:lstStyle/>
          <a:p>
            <a:pPr algn="r" rtl="1"/>
            <a:r>
              <a:rPr lang="ar-SY"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يتحول الباراتيون (مبيد حشري إستري عضوي فوسفوري) إلى الباراكسون الأشد سمية :</a:t>
            </a:r>
            <a:endPar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762000"/>
            <a:ext cx="5907087" cy="828675"/>
          </a:xfrm>
          <a:prstGeom prst="rect">
            <a:avLst/>
          </a:prstGeom>
        </p:spPr>
        <p:txBody>
          <a:bodyPr vert="horz" anchor="b">
            <a:noAutofit/>
            <a:scene3d>
              <a:camera prst="obliqueBottomLeft"/>
              <a:lightRig rig="threePt" dir="t"/>
            </a:scene3d>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Y" sz="4800" b="1" i="0" u="none" strike="noStrike" kern="1200" cap="none" spc="0" normalizeH="0" baseline="0" noProof="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uLnTx/>
                <a:uFillTx/>
                <a:latin typeface="Traditional Arabic" pitchFamily="18" charset="-78"/>
                <a:ea typeface="+mj-ea"/>
                <a:cs typeface="Traditional Arabic" pitchFamily="18" charset="-78"/>
              </a:rPr>
              <a:t>المواد القابلة للأكسدة في الجسم </a:t>
            </a:r>
            <a:endParaRPr kumimoji="0" lang="en-US" sz="4800" b="1" i="0" u="none" strike="noStrike" kern="1200" cap="none" spc="0" normalizeH="0" baseline="0" noProof="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uLnTx/>
              <a:uFillTx/>
              <a:latin typeface="Traditional Arabic" pitchFamily="18" charset="-78"/>
              <a:ea typeface="+mj-ea"/>
              <a:cs typeface="Traditional Arabic" pitchFamily="18" charset="-78"/>
            </a:endParaRPr>
          </a:p>
        </p:txBody>
      </p:sp>
      <p:sp>
        <p:nvSpPr>
          <p:cNvPr id="5" name="TextBox 4"/>
          <p:cNvSpPr txBox="1"/>
          <p:nvPr/>
        </p:nvSpPr>
        <p:spPr>
          <a:xfrm>
            <a:off x="2971800" y="1524000"/>
            <a:ext cx="38862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نزع أكسدة المركبات الكبريتية</a:t>
            </a:r>
            <a:endParaRPr lang="en-US" sz="3200" b="1" dirty="0" smtClean="0">
              <a:solidFill>
                <a:schemeClr val="accent2">
                  <a:lumMod val="75000"/>
                </a:schemeClr>
              </a:solidFill>
              <a:latin typeface="Traditional Arabic" pitchFamily="18" charset="-78"/>
              <a:cs typeface="Traditional Arabic" pitchFamily="18" charset="-78"/>
            </a:endParaRPr>
          </a:p>
        </p:txBody>
      </p:sp>
      <p:sp>
        <p:nvSpPr>
          <p:cNvPr id="6" name="TextBox 5"/>
          <p:cNvSpPr txBox="1"/>
          <p:nvPr/>
        </p:nvSpPr>
        <p:spPr>
          <a:xfrm rot="899146">
            <a:off x="6631545" y="734287"/>
            <a:ext cx="2340870" cy="1503225"/>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عاشراً</a:t>
            </a:r>
            <a:endParaRPr lang="en-US" sz="7200" dirty="0">
              <a:solidFill>
                <a:schemeClr val="accent6">
                  <a:lumMod val="50000"/>
                </a:schemeClr>
              </a:solidFill>
              <a:latin typeface="Andalus" pitchFamily="18" charset="-78"/>
              <a:cs typeface="Andalus" pitchFamily="18" charset="-78"/>
            </a:endParaRPr>
          </a:p>
        </p:txBody>
      </p:sp>
      <p:sp>
        <p:nvSpPr>
          <p:cNvPr id="7" name="TextBox 6"/>
          <p:cNvSpPr txBox="1"/>
          <p:nvPr/>
        </p:nvSpPr>
        <p:spPr>
          <a:xfrm>
            <a:off x="7696200" y="2362200"/>
            <a:ext cx="1447800" cy="584775"/>
          </a:xfrm>
          <a:prstGeom prst="rect">
            <a:avLst/>
          </a:prstGeom>
          <a:noFill/>
        </p:spPr>
        <p:txBody>
          <a:bodyPr wrap="square" rtlCol="0">
            <a:spAutoFit/>
          </a:bodyPr>
          <a:lstStyle/>
          <a:p>
            <a:pPr algn="r" rtl="1"/>
            <a:r>
              <a:rPr lang="ar-SY"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ثاني</a:t>
            </a:r>
            <a:endParaRPr lang="en-US" dirty="0">
              <a:latin typeface="Traditional Arabic" pitchFamily="18" charset="-78"/>
              <a:cs typeface="Traditional Arabic" pitchFamily="18" charset="-78"/>
            </a:endParaRPr>
          </a:p>
        </p:txBody>
      </p:sp>
      <p:pic>
        <p:nvPicPr>
          <p:cNvPr id="8" name="Picture 7" descr="C:\Users\Jack\Desktop\DAD\MU2 pic\9.jpg"/>
          <p:cNvPicPr/>
          <p:nvPr/>
        </p:nvPicPr>
        <p:blipFill>
          <a:blip r:embed="rId2" cstate="print"/>
          <a:srcRect/>
          <a:stretch>
            <a:fillRect/>
          </a:stretch>
        </p:blipFill>
        <p:spPr bwMode="auto">
          <a:xfrm>
            <a:off x="609600" y="3352800"/>
            <a:ext cx="6705600" cy="2895600"/>
          </a:xfrm>
          <a:prstGeom prst="rect">
            <a:avLst/>
          </a:prstGeom>
          <a:noFill/>
          <a:ln w="9525">
            <a:noFill/>
            <a:miter lim="800000"/>
            <a:headEnd/>
            <a:tailEnd/>
          </a:ln>
        </p:spPr>
      </p:pic>
      <p:sp>
        <p:nvSpPr>
          <p:cNvPr id="9" name="TextBox 8"/>
          <p:cNvSpPr txBox="1"/>
          <p:nvPr/>
        </p:nvSpPr>
        <p:spPr>
          <a:xfrm>
            <a:off x="2895600" y="2362200"/>
            <a:ext cx="5029200" cy="584775"/>
          </a:xfrm>
          <a:prstGeom prst="rect">
            <a:avLst/>
          </a:prstGeom>
          <a:noFill/>
        </p:spPr>
        <p:txBody>
          <a:bodyPr wrap="square" rtlCol="0">
            <a:spAutoFit/>
          </a:bodyPr>
          <a:lstStyle/>
          <a:p>
            <a:pPr algn="r" rtl="1"/>
            <a:r>
              <a:rPr lang="ar-SY"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rPr>
              <a:t>مركبات الفينوتيازين تتحول إلى سلفوكسيد</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304800" y="1676400"/>
          <a:ext cx="7467600" cy="2133600"/>
        </p:xfrm>
        <a:graphic>
          <a:graphicData uri="http://schemas.openxmlformats.org/presentationml/2006/ole">
            <p:oleObj spid="_x0000_s4098" name="Image" r:id="rId4" imgW="6400800" imgH="1828800" progId="">
              <p:embed/>
            </p:oleObj>
          </a:graphicData>
        </a:graphic>
      </p:graphicFrame>
      <p:sp>
        <p:nvSpPr>
          <p:cNvPr id="2" name="Title 1"/>
          <p:cNvSpPr>
            <a:spLocks noGrp="1"/>
          </p:cNvSpPr>
          <p:nvPr>
            <p:ph type="title"/>
          </p:nvPr>
        </p:nvSpPr>
        <p:spPr>
          <a:xfrm>
            <a:off x="838200" y="762000"/>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6" name="TextBox 5"/>
          <p:cNvSpPr txBox="1"/>
          <p:nvPr/>
        </p:nvSpPr>
        <p:spPr>
          <a:xfrm>
            <a:off x="3352800" y="1524000"/>
            <a:ext cx="35052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نزع الهالوجينات نزعاً تأكسدياً </a:t>
            </a:r>
            <a:endParaRPr lang="en-US" sz="3200" b="1" dirty="0" smtClean="0">
              <a:solidFill>
                <a:schemeClr val="accent2">
                  <a:lumMod val="75000"/>
                </a:schemeClr>
              </a:solidFill>
              <a:latin typeface="Traditional Arabic" pitchFamily="18" charset="-78"/>
              <a:cs typeface="Traditional Arabic" pitchFamily="18" charset="-78"/>
            </a:endParaRPr>
          </a:p>
        </p:txBody>
      </p:sp>
      <p:sp>
        <p:nvSpPr>
          <p:cNvPr id="9" name="TextBox 8"/>
          <p:cNvSpPr txBox="1"/>
          <p:nvPr/>
        </p:nvSpPr>
        <p:spPr>
          <a:xfrm rot="899146">
            <a:off x="6631545" y="734287"/>
            <a:ext cx="2340870" cy="1503225"/>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حادي عشراً</a:t>
            </a:r>
            <a:endParaRPr lang="en-US" sz="7200" dirty="0">
              <a:solidFill>
                <a:schemeClr val="accent6">
                  <a:lumMod val="50000"/>
                </a:schemeClr>
              </a:solidFill>
              <a:latin typeface="Andalus" pitchFamily="18" charset="-78"/>
              <a:cs typeface="Andalus" pitchFamily="18" charset="-78"/>
            </a:endParaRPr>
          </a:p>
        </p:txBody>
      </p:sp>
      <p:pic>
        <p:nvPicPr>
          <p:cNvPr id="21" name="Picture 20" descr="C:\Users\Jack\Desktop\DAD\MU2 pic\10.jpg"/>
          <p:cNvPicPr/>
          <p:nvPr/>
        </p:nvPicPr>
        <p:blipFill>
          <a:blip r:embed="rId5" cstate="print"/>
          <a:srcRect/>
          <a:stretch>
            <a:fillRect/>
          </a:stretch>
        </p:blipFill>
        <p:spPr bwMode="auto">
          <a:xfrm>
            <a:off x="534920" y="3581400"/>
            <a:ext cx="8380480" cy="1676096"/>
          </a:xfrm>
          <a:prstGeom prst="rect">
            <a:avLst/>
          </a:prstGeom>
          <a:noFill/>
          <a:ln w="9525">
            <a:noFill/>
            <a:miter lim="800000"/>
            <a:headEnd/>
            <a:tailEnd/>
          </a:ln>
        </p:spPr>
      </p:pic>
      <p:sp>
        <p:nvSpPr>
          <p:cNvPr id="22" name="Rectangle 21"/>
          <p:cNvSpPr/>
          <p:nvPr/>
        </p:nvSpPr>
        <p:spPr>
          <a:xfrm>
            <a:off x="7315199" y="3048000"/>
            <a:ext cx="1828801" cy="523220"/>
          </a:xfrm>
          <a:prstGeom prst="rect">
            <a:avLst/>
          </a:prstGeom>
        </p:spPr>
        <p:txBody>
          <a:bodyPr wrap="square">
            <a:spAutoFit/>
          </a:bodyPr>
          <a:lstStyle/>
          <a:p>
            <a:pPr algn="r" rtl="1"/>
            <a:r>
              <a:rPr lang="ar-SY"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الـ</a:t>
            </a:r>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DTT </a:t>
            </a:r>
            <a:endParaRPr lang="en-US" sz="2800" dirty="0">
              <a:latin typeface="Traditional Arabic" pitchFamily="18" charset="-78"/>
              <a:cs typeface="Traditional Arabic" pitchFamily="18" charset="-78"/>
            </a:endParaRPr>
          </a:p>
        </p:txBody>
      </p:sp>
      <p:pic>
        <p:nvPicPr>
          <p:cNvPr id="23" name="Picture 22" descr="C:\Users\Jack\Desktop\DAD\MU2 pic\11.jpg"/>
          <p:cNvPicPr/>
          <p:nvPr/>
        </p:nvPicPr>
        <p:blipFill>
          <a:blip r:embed="rId6" cstate="print"/>
          <a:srcRect b="9074"/>
          <a:stretch>
            <a:fillRect/>
          </a:stretch>
        </p:blipFill>
        <p:spPr bwMode="auto">
          <a:xfrm>
            <a:off x="534919" y="5257800"/>
            <a:ext cx="8377127" cy="15270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C:\Users\Jack\Desktop\DAD\المحاضرات\المجاضرة الثانية\89666.jpg"/>
          <p:cNvPicPr/>
          <p:nvPr/>
        </p:nvPicPr>
        <p:blipFill>
          <a:blip r:embed="rId3" cstate="print"/>
          <a:srcRect/>
          <a:stretch>
            <a:fillRect/>
          </a:stretch>
        </p:blipFill>
        <p:spPr bwMode="auto">
          <a:xfrm>
            <a:off x="990600" y="4419600"/>
            <a:ext cx="6400800" cy="990600"/>
          </a:xfrm>
          <a:prstGeom prst="rect">
            <a:avLst/>
          </a:prstGeom>
          <a:noFill/>
          <a:ln w="9525">
            <a:noFill/>
            <a:miter lim="800000"/>
            <a:headEnd/>
            <a:tailEnd/>
          </a:ln>
        </p:spPr>
      </p:pic>
      <p:pic>
        <p:nvPicPr>
          <p:cNvPr id="7" name="Picture 6" descr="C:\Users\Jack\Desktop\DAD\المحاضرات\المجاضرة الثانية\866633.jpg"/>
          <p:cNvPicPr/>
          <p:nvPr/>
        </p:nvPicPr>
        <p:blipFill>
          <a:blip r:embed="rId4" cstate="print"/>
          <a:srcRect/>
          <a:stretch>
            <a:fillRect/>
          </a:stretch>
        </p:blipFill>
        <p:spPr bwMode="auto">
          <a:xfrm>
            <a:off x="685800" y="2971800"/>
            <a:ext cx="7958763" cy="944182"/>
          </a:xfrm>
          <a:prstGeom prst="rect">
            <a:avLst/>
          </a:prstGeom>
          <a:noFill/>
          <a:ln w="9525">
            <a:noFill/>
            <a:miter lim="800000"/>
            <a:headEnd/>
            <a:tailEnd/>
          </a:ln>
        </p:spPr>
      </p:pic>
      <p:sp>
        <p:nvSpPr>
          <p:cNvPr id="4" name="Title 1"/>
          <p:cNvSpPr txBox="1">
            <a:spLocks/>
          </p:cNvSpPr>
          <p:nvPr/>
        </p:nvSpPr>
        <p:spPr>
          <a:xfrm>
            <a:off x="1981200" y="609600"/>
            <a:ext cx="5297487" cy="904875"/>
          </a:xfrm>
          <a:prstGeom prst="rect">
            <a:avLst/>
          </a:prstGeom>
        </p:spPr>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Y" sz="4300" b="1" i="0" u="none" strike="noStrike" kern="1200" cap="none" spc="0" normalizeH="0" baseline="0" noProof="0"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rPr>
              <a:t>تفاعلات </a:t>
            </a:r>
            <a:r>
              <a:rPr lang="ar-SY" sz="4300" b="1"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latin typeface="+mj-lt"/>
                <a:ea typeface="+mj-ea"/>
                <a:cs typeface="+mj-cs"/>
              </a:rPr>
              <a:t>الإرجاع</a:t>
            </a:r>
            <a:endParaRPr kumimoji="0" lang="en-US" sz="4300" b="1" i="0" u="none" strike="noStrike" kern="1200" cap="none" spc="0" normalizeH="0" baseline="0" noProof="0" dirty="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endParaRPr>
          </a:p>
        </p:txBody>
      </p:sp>
      <p:sp>
        <p:nvSpPr>
          <p:cNvPr id="5" name="TextBox 4"/>
          <p:cNvSpPr txBox="1"/>
          <p:nvPr/>
        </p:nvSpPr>
        <p:spPr>
          <a:xfrm>
            <a:off x="0" y="1676400"/>
            <a:ext cx="9144000" cy="1384995"/>
          </a:xfrm>
          <a:prstGeom prst="rect">
            <a:avLst/>
          </a:prstGeom>
          <a:noFill/>
        </p:spPr>
        <p:txBody>
          <a:bodyPr wrap="square" rtlCol="0">
            <a:spAutoFit/>
          </a:bodyPr>
          <a:lstStyle/>
          <a:p>
            <a:pPr algn="r" rtl="1"/>
            <a:r>
              <a:rPr lang="ar-SY"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تعتبر تفاعلات الإرجاع قليلة مقارنة مع تفاعلات الأكسدة وتحدث أيضاً في الكبد (في الجسيمات الدقيقة).</a:t>
            </a:r>
            <a:endPar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endParaRPr 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TextBox 5"/>
          <p:cNvSpPr txBox="1"/>
          <p:nvPr/>
        </p:nvSpPr>
        <p:spPr>
          <a:xfrm>
            <a:off x="7696200" y="2667000"/>
            <a:ext cx="1447800" cy="584775"/>
          </a:xfrm>
          <a:prstGeom prst="rect">
            <a:avLst/>
          </a:prstGeom>
          <a:noFill/>
        </p:spPr>
        <p:txBody>
          <a:bodyPr wrap="square" rtlCol="0">
            <a:spAutoFit/>
          </a:bodyPr>
          <a:lstStyle/>
          <a:p>
            <a:pPr algn="r" rtl="1"/>
            <a:r>
              <a:rPr lang="ar-SY"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أول</a:t>
            </a:r>
            <a:endParaRPr lang="en-US" dirty="0">
              <a:latin typeface="Traditional Arabic" pitchFamily="18" charset="-78"/>
              <a:cs typeface="Traditional Arabic" pitchFamily="18" charset="-78"/>
            </a:endParaRPr>
          </a:p>
        </p:txBody>
      </p:sp>
      <p:sp>
        <p:nvSpPr>
          <p:cNvPr id="8" name="TextBox 7"/>
          <p:cNvSpPr txBox="1"/>
          <p:nvPr/>
        </p:nvSpPr>
        <p:spPr>
          <a:xfrm>
            <a:off x="2971800" y="2743200"/>
            <a:ext cx="5029200" cy="400110"/>
          </a:xfrm>
          <a:prstGeom prst="rect">
            <a:avLst/>
          </a:prstGeom>
          <a:noFill/>
        </p:spPr>
        <p:txBody>
          <a:bodyPr wrap="square" rtlCol="0">
            <a:spAutoFit/>
          </a:bodyPr>
          <a:lstStyle/>
          <a:p>
            <a:pPr algn="r" rtl="1"/>
            <a:r>
              <a:rPr lang="ar-SY" sz="2000" b="1" dirty="0" smtClean="0">
                <a:ln w="10541" cmpd="sng">
                  <a:solidFill>
                    <a:schemeClr val="accent1">
                      <a:shade val="88000"/>
                      <a:satMod val="110000"/>
                    </a:schemeClr>
                  </a:solidFill>
                  <a:prstDash val="solid"/>
                </a:ln>
                <a:solidFill>
                  <a:schemeClr val="accent3">
                    <a:lumMod val="75000"/>
                  </a:schemeClr>
                </a:solidFill>
              </a:rPr>
              <a:t>أرجاع نترو البنزن بواسطة أنزيم الردكتاز إلى الأنيلين</a:t>
            </a:r>
            <a:endParaRPr lang="en-US" sz="2000" b="1" dirty="0">
              <a:ln w="10541" cmpd="sng">
                <a:solidFill>
                  <a:schemeClr val="accent1">
                    <a:shade val="88000"/>
                    <a:satMod val="110000"/>
                  </a:schemeClr>
                </a:solidFill>
                <a:prstDash val="solid"/>
              </a:ln>
              <a:solidFill>
                <a:schemeClr val="accent3">
                  <a:lumMod val="75000"/>
                </a:schemeClr>
              </a:solidFill>
            </a:endParaRPr>
          </a:p>
        </p:txBody>
      </p:sp>
      <p:sp>
        <p:nvSpPr>
          <p:cNvPr id="11" name="TextBox 10"/>
          <p:cNvSpPr txBox="1"/>
          <p:nvPr/>
        </p:nvSpPr>
        <p:spPr>
          <a:xfrm>
            <a:off x="7696200" y="3962400"/>
            <a:ext cx="1447800" cy="584775"/>
          </a:xfrm>
          <a:prstGeom prst="rect">
            <a:avLst/>
          </a:prstGeom>
          <a:noFill/>
        </p:spPr>
        <p:txBody>
          <a:bodyPr wrap="square" rtlCol="0">
            <a:spAutoFit/>
          </a:bodyPr>
          <a:lstStyle/>
          <a:p>
            <a:pPr algn="r" rtl="1"/>
            <a:r>
              <a:rPr lang="ar-SY"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ثاني</a:t>
            </a:r>
            <a:endParaRPr lang="en-US" dirty="0">
              <a:latin typeface="Traditional Arabic" pitchFamily="18" charset="-78"/>
              <a:cs typeface="Traditional Arabic" pitchFamily="18" charset="-78"/>
            </a:endParaRPr>
          </a:p>
        </p:txBody>
      </p:sp>
      <p:sp>
        <p:nvSpPr>
          <p:cNvPr id="12" name="TextBox 11"/>
          <p:cNvSpPr txBox="1"/>
          <p:nvPr/>
        </p:nvSpPr>
        <p:spPr>
          <a:xfrm>
            <a:off x="2971800" y="4038600"/>
            <a:ext cx="5029200" cy="400110"/>
          </a:xfrm>
          <a:prstGeom prst="rect">
            <a:avLst/>
          </a:prstGeom>
          <a:noFill/>
        </p:spPr>
        <p:txBody>
          <a:bodyPr wrap="square" rtlCol="0">
            <a:spAutoFit/>
          </a:bodyPr>
          <a:lstStyle/>
          <a:p>
            <a:pPr algn="r" rtl="1"/>
            <a:r>
              <a:rPr lang="ar-SY" sz="2000" b="1" dirty="0" smtClean="0">
                <a:ln w="10541" cmpd="sng">
                  <a:solidFill>
                    <a:schemeClr val="accent1">
                      <a:shade val="88000"/>
                      <a:satMod val="110000"/>
                    </a:schemeClr>
                  </a:solidFill>
                  <a:prstDash val="solid"/>
                </a:ln>
                <a:solidFill>
                  <a:schemeClr val="accent3">
                    <a:lumMod val="75000"/>
                  </a:schemeClr>
                </a:solidFill>
              </a:rPr>
              <a:t>إرجاع مجموعة الآزو </a:t>
            </a:r>
            <a:r>
              <a:rPr lang="en-US" sz="2000" b="1" dirty="0" err="1" smtClean="0">
                <a:ln w="10541" cmpd="sng">
                  <a:solidFill>
                    <a:schemeClr val="accent1">
                      <a:shade val="88000"/>
                      <a:satMod val="110000"/>
                    </a:schemeClr>
                  </a:solidFill>
                  <a:prstDash val="solid"/>
                </a:ln>
                <a:solidFill>
                  <a:schemeClr val="accent3">
                    <a:lumMod val="75000"/>
                  </a:schemeClr>
                </a:solidFill>
              </a:rPr>
              <a:t>Azo</a:t>
            </a:r>
            <a:endParaRPr lang="en-US" sz="2000" b="1" dirty="0" smtClean="0">
              <a:ln w="10541" cmpd="sng">
                <a:solidFill>
                  <a:schemeClr val="accent1">
                    <a:shade val="88000"/>
                    <a:satMod val="110000"/>
                  </a:schemeClr>
                </a:solidFill>
                <a:prstDash val="solid"/>
              </a:ln>
              <a:solidFill>
                <a:schemeClr val="accent3">
                  <a:lumMod val="75000"/>
                </a:schemeClr>
              </a:solidFill>
            </a:endParaRPr>
          </a:p>
        </p:txBody>
      </p:sp>
      <p:pic>
        <p:nvPicPr>
          <p:cNvPr id="14" name="Picture 13" descr="C:\Users\Jack\Desktop\DAD\MU2 pic\12.jpg"/>
          <p:cNvPicPr/>
          <p:nvPr/>
        </p:nvPicPr>
        <p:blipFill>
          <a:blip r:embed="rId5" cstate="print"/>
          <a:srcRect/>
          <a:stretch>
            <a:fillRect/>
          </a:stretch>
        </p:blipFill>
        <p:spPr bwMode="auto">
          <a:xfrm>
            <a:off x="1676400" y="5321808"/>
            <a:ext cx="5489295" cy="1536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0" y="2895600"/>
          <a:ext cx="8927024" cy="2743200"/>
        </p:xfrm>
        <a:graphic>
          <a:graphicData uri="http://schemas.openxmlformats.org/presentationml/2006/ole">
            <p:oleObj spid="_x0000_s5122" name="Image" r:id="rId4" imgW="7315200" imgH="1828800" progId="">
              <p:embed/>
            </p:oleObj>
          </a:graphicData>
        </a:graphic>
      </p:graphicFrame>
      <p:sp>
        <p:nvSpPr>
          <p:cNvPr id="4" name="Title 1"/>
          <p:cNvSpPr txBox="1">
            <a:spLocks/>
          </p:cNvSpPr>
          <p:nvPr/>
        </p:nvSpPr>
        <p:spPr>
          <a:xfrm>
            <a:off x="1981200" y="609600"/>
            <a:ext cx="5297487" cy="904875"/>
          </a:xfrm>
          <a:prstGeom prst="rect">
            <a:avLst/>
          </a:prstGeom>
        </p:spPr>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Y" sz="4300" b="1" i="0" u="none" strike="noStrike" kern="1200" cap="none" spc="0" normalizeH="0" baseline="0" noProof="0"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rPr>
              <a:t>تفاعلات </a:t>
            </a:r>
            <a:r>
              <a:rPr lang="ar-SY" sz="4300" b="1"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latin typeface="+mj-lt"/>
                <a:ea typeface="+mj-ea"/>
                <a:cs typeface="+mj-cs"/>
              </a:rPr>
              <a:t>الإرجاع</a:t>
            </a:r>
            <a:endParaRPr kumimoji="0" lang="en-US" sz="4300" b="1" i="0" u="none" strike="noStrike" kern="1200" cap="none" spc="0" normalizeH="0" baseline="0" noProof="0" dirty="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endParaRPr>
          </a:p>
        </p:txBody>
      </p:sp>
      <p:sp>
        <p:nvSpPr>
          <p:cNvPr id="13" name="TextBox 12"/>
          <p:cNvSpPr txBox="1"/>
          <p:nvPr/>
        </p:nvSpPr>
        <p:spPr>
          <a:xfrm>
            <a:off x="7696200" y="2046982"/>
            <a:ext cx="1447800" cy="584775"/>
          </a:xfrm>
          <a:prstGeom prst="rect">
            <a:avLst/>
          </a:prstGeom>
          <a:noFill/>
        </p:spPr>
        <p:txBody>
          <a:bodyPr wrap="square" rtlCol="0">
            <a:spAutoFit/>
          </a:bodyPr>
          <a:lstStyle/>
          <a:p>
            <a:pPr algn="r" rtl="1"/>
            <a:r>
              <a:rPr lang="ar-SY"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ثالث</a:t>
            </a:r>
            <a:endParaRPr lang="en-US" dirty="0">
              <a:latin typeface="Traditional Arabic" pitchFamily="18" charset="-78"/>
              <a:cs typeface="Traditional Arabic" pitchFamily="18" charset="-78"/>
            </a:endParaRPr>
          </a:p>
        </p:txBody>
      </p:sp>
      <p:sp>
        <p:nvSpPr>
          <p:cNvPr id="16" name="TextBox 15"/>
          <p:cNvSpPr txBox="1"/>
          <p:nvPr/>
        </p:nvSpPr>
        <p:spPr>
          <a:xfrm>
            <a:off x="457200" y="1970782"/>
            <a:ext cx="7467600" cy="1077218"/>
          </a:xfrm>
          <a:prstGeom prst="rect">
            <a:avLst/>
          </a:prstGeom>
          <a:noFill/>
        </p:spPr>
        <p:txBody>
          <a:bodyPr wrap="square" rtlCol="0">
            <a:spAutoFit/>
          </a:bodyPr>
          <a:lstStyle/>
          <a:p>
            <a:pPr algn="r" rtl="1"/>
            <a:r>
              <a:rPr lang="ar-SY" sz="2400" b="1" dirty="0" smtClean="0">
                <a:ln w="10541" cmpd="sng">
                  <a:solidFill>
                    <a:schemeClr val="accent1">
                      <a:shade val="88000"/>
                      <a:satMod val="110000"/>
                    </a:schemeClr>
                  </a:solidFill>
                  <a:prstDash val="solid"/>
                </a:ln>
                <a:solidFill>
                  <a:schemeClr val="accent3">
                    <a:lumMod val="75000"/>
                  </a:schemeClr>
                </a:solidFill>
              </a:rPr>
              <a:t>نزع الهالوجين نزعاً إرجاعياً</a:t>
            </a:r>
          </a:p>
          <a:p>
            <a:pPr algn="r" rtl="1"/>
            <a:r>
              <a:rPr lang="ar-SY" sz="2000" b="1" dirty="0" smtClean="0">
                <a:ln w="10541" cmpd="sng">
                  <a:solidFill>
                    <a:schemeClr val="accent1">
                      <a:shade val="88000"/>
                      <a:satMod val="110000"/>
                    </a:schemeClr>
                  </a:solidFill>
                  <a:prstDash val="solid"/>
                </a:ln>
                <a:solidFill>
                  <a:schemeClr val="accent3">
                    <a:lumMod val="75000"/>
                  </a:schemeClr>
                </a:solidFill>
              </a:rPr>
              <a:t>الفرق بين نزع الهالوجين إرجاعياً ونزعه تأكسدياً هو تشكل جذور نشيطة تؤثر على الكبد مسببة يرقان كبدي .</a:t>
            </a:r>
            <a:endParaRPr lang="en-US" sz="2000" b="1" dirty="0" smtClean="0">
              <a:ln w="10541" cmpd="sng">
                <a:solidFill>
                  <a:schemeClr val="accent1">
                    <a:shade val="88000"/>
                    <a:satMod val="110000"/>
                  </a:schemeClr>
                </a:solidFill>
                <a:prstDash val="solid"/>
              </a:ln>
              <a:solidFill>
                <a:schemeClr val="accent3">
                  <a:lumMod val="75000"/>
                </a:schemeClr>
              </a:solidFill>
            </a:endParaRPr>
          </a:p>
        </p:txBody>
      </p:sp>
      <p:sp>
        <p:nvSpPr>
          <p:cNvPr id="18" name="TextBox 17"/>
          <p:cNvSpPr txBox="1"/>
          <p:nvPr/>
        </p:nvSpPr>
        <p:spPr>
          <a:xfrm>
            <a:off x="228600" y="5257800"/>
            <a:ext cx="8305800" cy="954107"/>
          </a:xfrm>
          <a:prstGeom prst="rect">
            <a:avLst/>
          </a:prstGeom>
          <a:noFill/>
        </p:spPr>
        <p:txBody>
          <a:bodyPr wrap="square" rtlCol="0">
            <a:spAutoFit/>
          </a:bodyPr>
          <a:lstStyle/>
          <a:p>
            <a:pPr algn="ctr"/>
            <a:r>
              <a:rPr lang="ar-SY" sz="2800" b="1" dirty="0" smtClean="0">
                <a:ln w="1905"/>
                <a:solidFill>
                  <a:schemeClr val="accent3">
                    <a:lumMod val="75000"/>
                  </a:schemeClr>
                </a:solidFill>
                <a:effectLst>
                  <a:innerShdw blurRad="69850" dist="43180" dir="5400000">
                    <a:srgbClr val="000000">
                      <a:alpha val="65000"/>
                    </a:srgbClr>
                  </a:innerShdw>
                </a:effectLst>
              </a:rPr>
              <a:t>من تفاعلات الإرجاع أيضاً إرجاع الزرنيخ من خماسي إلى ثلاثي التكافؤ.</a:t>
            </a:r>
            <a:endParaRPr lang="en-US" sz="2800" b="1" dirty="0">
              <a:ln w="1905"/>
              <a:solidFill>
                <a:schemeClr val="accent3">
                  <a:lumMod val="75000"/>
                </a:schemeClr>
              </a:soli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09600"/>
            <a:ext cx="5297487" cy="904875"/>
          </a:xfrm>
        </p:spPr>
        <p:txBody>
          <a:bodyPr/>
          <a:lstStyle/>
          <a:p>
            <a:pPr algn="ctr" rtl="1"/>
            <a:r>
              <a:rPr lang="ar-SY"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rPr>
              <a:t>تفاعلات الاستقلاب </a:t>
            </a:r>
            <a:endParaRPr lang="en-US" dirty="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endParaRPr>
          </a:p>
        </p:txBody>
      </p:sp>
      <p:sp>
        <p:nvSpPr>
          <p:cNvPr id="3" name="Text Placeholder 2"/>
          <p:cNvSpPr>
            <a:spLocks noGrp="1"/>
          </p:cNvSpPr>
          <p:nvPr>
            <p:ph type="body" idx="1"/>
          </p:nvPr>
        </p:nvSpPr>
        <p:spPr>
          <a:xfrm>
            <a:off x="0" y="1600200"/>
            <a:ext cx="9143999" cy="4419600"/>
          </a:xfrm>
        </p:spPr>
        <p:txBody>
          <a:bodyPr>
            <a:noAutofit/>
          </a:bodyPr>
          <a:lstStyle/>
          <a:p>
            <a:pPr marL="502920" lvl="0" indent="-457200" algn="r" rtl="1">
              <a:buFont typeface="+mj-lt"/>
              <a:buAutoNum type="arabicPeriod"/>
            </a:pPr>
            <a:r>
              <a:rPr lang="ar-SY" sz="2400" dirty="0" smtClean="0">
                <a:latin typeface="Traditional Arabic" pitchFamily="18" charset="-78"/>
                <a:cs typeface="Traditional Arabic" pitchFamily="18" charset="-78"/>
              </a:rPr>
              <a:t>إذا كانت المادة السامة تحتوي على </a:t>
            </a:r>
            <a:r>
              <a:rPr lang="ar-SY" sz="2400" b="1" cap="all" dirty="0" smtClean="0">
                <a:ln w="9000" cmpd="sng">
                  <a:solidFill>
                    <a:srgbClr val="7030A0"/>
                  </a:solidFill>
                  <a:prstDash val="solid"/>
                </a:ln>
                <a:solidFill>
                  <a:srgbClr val="7030A0"/>
                </a:solidFill>
                <a:effectLst>
                  <a:reflection blurRad="12700" stA="28000" endPos="45000" dist="1000" dir="5400000" sy="-100000" algn="bl" rotWithShape="0"/>
                </a:effectLst>
                <a:latin typeface="Traditional Arabic" pitchFamily="18" charset="-78"/>
                <a:cs typeface="Traditional Arabic" pitchFamily="18" charset="-78"/>
              </a:rPr>
              <a:t>زمر مستقطبة </a:t>
            </a:r>
            <a:r>
              <a:rPr lang="ar-SY" sz="2400" dirty="0" smtClean="0">
                <a:latin typeface="Traditional Arabic" pitchFamily="18" charset="-78"/>
                <a:cs typeface="Traditional Arabic" pitchFamily="18" charset="-78"/>
              </a:rPr>
              <a:t>(هيدروكسي أو كاربوكسي) فهي تنحل في الماء وبالتالي </a:t>
            </a:r>
            <a:r>
              <a:rPr lang="ar-SY" sz="2400" b="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سوف تطرح </a:t>
            </a:r>
            <a:r>
              <a:rPr lang="ar-SY" sz="2400" dirty="0" smtClean="0">
                <a:latin typeface="Traditional Arabic" pitchFamily="18" charset="-78"/>
                <a:cs typeface="Traditional Arabic" pitchFamily="18" charset="-78"/>
              </a:rPr>
              <a:t>كما هي أو تخضع لتفاعلات مع مواد أخرى قابلة للإطراح.</a:t>
            </a:r>
            <a:endParaRPr lang="en-US" sz="2400" dirty="0" smtClean="0">
              <a:latin typeface="Traditional Arabic" pitchFamily="18" charset="-78"/>
              <a:cs typeface="Traditional Arabic" pitchFamily="18" charset="-78"/>
            </a:endParaRPr>
          </a:p>
          <a:p>
            <a:pPr marL="502920" lvl="0" indent="-457200" algn="r" rtl="1">
              <a:buFont typeface="+mj-lt"/>
              <a:buAutoNum type="arabicPeriod"/>
            </a:pPr>
            <a:r>
              <a:rPr lang="ar-SY" sz="2400" dirty="0" smtClean="0">
                <a:latin typeface="Traditional Arabic" pitchFamily="18" charset="-78"/>
                <a:cs typeface="Traditional Arabic" pitchFamily="18" charset="-78"/>
              </a:rPr>
              <a:t>إذا كانت المادة السامة </a:t>
            </a:r>
            <a:r>
              <a:rPr lang="ar-SY"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لا </a:t>
            </a:r>
            <a:r>
              <a:rPr lang="ar-SY" sz="2400" dirty="0" smtClean="0">
                <a:latin typeface="Traditional Arabic" pitchFamily="18" charset="-78"/>
                <a:cs typeface="Traditional Arabic" pitchFamily="18" charset="-78"/>
              </a:rPr>
              <a:t>تحتوي على </a:t>
            </a:r>
            <a:r>
              <a:rPr lang="ar-SY" sz="2400" b="1" cap="all" dirty="0" smtClean="0">
                <a:ln w="9000" cmpd="sng">
                  <a:solidFill>
                    <a:srgbClr val="7030A0"/>
                  </a:solidFill>
                  <a:prstDash val="solid"/>
                </a:ln>
                <a:solidFill>
                  <a:srgbClr val="7030A0"/>
                </a:solidFill>
                <a:effectLst>
                  <a:reflection blurRad="12700" stA="28000" endPos="45000" dist="1000" dir="5400000" sy="-100000" algn="bl" rotWithShape="0"/>
                </a:effectLst>
                <a:latin typeface="Traditional Arabic" pitchFamily="18" charset="-78"/>
                <a:cs typeface="Traditional Arabic" pitchFamily="18" charset="-78"/>
              </a:rPr>
              <a:t>زمر مستقطبة </a:t>
            </a:r>
            <a:r>
              <a:rPr lang="ar-SY" sz="2400" dirty="0" smtClean="0">
                <a:latin typeface="Traditional Arabic" pitchFamily="18" charset="-78"/>
                <a:cs typeface="Traditional Arabic" pitchFamily="18" charset="-78"/>
              </a:rPr>
              <a:t>فهي غير منحلة في الماء وبالتالي ستخضع لعمليات استقلابية تتحول من خلالها إلى مركبات تحوي على زمر مستقطبة وبذلك تصبح منحلة في الماء فتطرح هكذا أو تخضع للتفاعل مع مواد أخرى قابلة للإطراح.</a:t>
            </a:r>
            <a:endParaRPr lang="en-US" sz="2400" dirty="0" smtClean="0">
              <a:latin typeface="Traditional Arabic" pitchFamily="18" charset="-78"/>
              <a:cs typeface="Traditional Arabic" pitchFamily="18" charset="-78"/>
            </a:endParaRPr>
          </a:p>
          <a:p>
            <a:pPr algn="r" rtl="1"/>
            <a:r>
              <a:rPr lang="ar-SY" sz="2400" dirty="0" smtClean="0">
                <a:latin typeface="Traditional Arabic" pitchFamily="18" charset="-78"/>
                <a:cs typeface="Traditional Arabic" pitchFamily="18" charset="-78"/>
              </a:rPr>
              <a:t> </a:t>
            </a:r>
            <a:endParaRPr lang="en-US" sz="2400" dirty="0" smtClean="0">
              <a:latin typeface="Traditional Arabic" pitchFamily="18" charset="-78"/>
              <a:cs typeface="Traditional Arabic" pitchFamily="18" charset="-78"/>
            </a:endParaRPr>
          </a:p>
          <a:p>
            <a:pPr algn="ctr" rtl="1"/>
            <a:r>
              <a:rPr lang="ar-SY" sz="2400" dirty="0" smtClean="0">
                <a:latin typeface="Traditional Arabic" pitchFamily="18" charset="-78"/>
                <a:cs typeface="Traditional Arabic" pitchFamily="18" charset="-78"/>
              </a:rPr>
              <a:t>تفاعلات الاستقلاب هي </a:t>
            </a:r>
            <a:r>
              <a:rPr lang="ar-SY"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rPr>
              <a:t>الأكسدة والإرجاع والإماهة </a:t>
            </a:r>
            <a:r>
              <a:rPr lang="ar-SY" sz="2400" dirty="0" smtClean="0">
                <a:latin typeface="Traditional Arabic" pitchFamily="18" charset="-78"/>
                <a:cs typeface="Traditional Arabic" pitchFamily="18" charset="-78"/>
              </a:rPr>
              <a:t>، </a:t>
            </a:r>
            <a:r>
              <a:rPr lang="ar-SY" sz="2400" u="dbl" dirty="0" smtClean="0">
                <a:uFill>
                  <a:solidFill>
                    <a:srgbClr val="7030A0"/>
                  </a:solidFill>
                </a:uFill>
                <a:latin typeface="Traditional Arabic" pitchFamily="18" charset="-78"/>
                <a:cs typeface="Traditional Arabic" pitchFamily="18" charset="-78"/>
              </a:rPr>
              <a:t>وتفاعلات الأكسدة هي أكثر التفاعلات التي تحدث في الجسم </a:t>
            </a:r>
            <a:r>
              <a:rPr lang="ar-SY" sz="2400" dirty="0" smtClean="0">
                <a:latin typeface="Traditional Arabic" pitchFamily="18" charset="-78"/>
                <a:cs typeface="Traditional Arabic" pitchFamily="18" charset="-78"/>
              </a:rPr>
              <a:t>وتتم عادة في الكبد في الجسيمات الدقيقة (الميكروزومات) بمساعدة الأوكسيداز وعلى رأسها مجموعة السيتوكروم أوكسيداز وهو عبارة عن </a:t>
            </a:r>
            <a:r>
              <a:rPr lang="ar-SY" sz="2400" b="1" dirty="0" smtClean="0">
                <a:latin typeface="Traditional Arabic" pitchFamily="18" charset="-78"/>
                <a:cs typeface="Traditional Arabic" pitchFamily="18" charset="-78"/>
              </a:rPr>
              <a:t>(هوموبروتين يتحد مع الأوكسجين بشكله المرجع لينقله إلى المواد المراد أكسدتها)</a:t>
            </a:r>
            <a:r>
              <a:rPr lang="ar-SY" sz="2400" dirty="0" smtClean="0">
                <a:latin typeface="Traditional Arabic" pitchFamily="18" charset="-78"/>
                <a:cs typeface="Traditional Arabic" pitchFamily="18" charset="-78"/>
              </a:rPr>
              <a:t>.</a:t>
            </a:r>
            <a:endParaRPr lang="en-US" sz="24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 y="2286000"/>
            <a:ext cx="8421687" cy="3429000"/>
          </a:xfrm>
        </p:spPr>
        <p:txBody>
          <a:bodyPr>
            <a:noAutofit/>
          </a:bodyPr>
          <a:lstStyle/>
          <a:p>
            <a:pPr algn="r" rtl="1"/>
            <a:r>
              <a:rPr lang="ar-SY" sz="2400" dirty="0" smtClean="0">
                <a:effectLst>
                  <a:outerShdw blurRad="38100" dist="38100" dir="2700000" algn="tl">
                    <a:srgbClr val="000000">
                      <a:alpha val="43137"/>
                    </a:srgbClr>
                  </a:outerShdw>
                </a:effectLst>
              </a:rPr>
              <a:t>تتم بواسطة أنزيمات الحلمهة(هيدرولاز :</a:t>
            </a:r>
            <a:r>
              <a:rPr lang="en-US" sz="2400" dirty="0" err="1" smtClean="0">
                <a:effectLst>
                  <a:outerShdw blurRad="38100" dist="38100" dir="2700000" algn="tl">
                    <a:srgbClr val="000000">
                      <a:alpha val="43137"/>
                    </a:srgbClr>
                  </a:outerShdw>
                </a:effectLst>
              </a:rPr>
              <a:t>Hydrolase</a:t>
            </a:r>
            <a:r>
              <a:rPr lang="ar-SY" sz="2400" dirty="0" smtClean="0">
                <a:effectLst>
                  <a:outerShdw blurRad="38100" dist="38100" dir="2700000" algn="tl">
                    <a:srgbClr val="000000">
                      <a:alpha val="43137"/>
                    </a:srgbClr>
                  </a:outerShdw>
                </a:effectLst>
              </a:rPr>
              <a:t>).</a:t>
            </a:r>
            <a:endParaRPr lang="en-US" sz="2400" dirty="0" smtClean="0">
              <a:effectLst>
                <a:outerShdw blurRad="38100" dist="38100" dir="2700000" algn="tl">
                  <a:srgbClr val="000000">
                    <a:alpha val="43137"/>
                  </a:srgbClr>
                </a:outerShdw>
              </a:effectLst>
            </a:endParaRPr>
          </a:p>
          <a:p>
            <a:pPr algn="r" rtl="1"/>
            <a:r>
              <a:rPr lang="ar-SY" sz="2400" dirty="0" smtClean="0">
                <a:effectLst>
                  <a:outerShdw blurRad="38100" dist="38100" dir="2700000" algn="tl">
                    <a:srgbClr val="000000">
                      <a:alpha val="43137"/>
                    </a:srgbClr>
                  </a:outerShdw>
                </a:effectLst>
              </a:rPr>
              <a:t>ويتم التفاعل عن طريق إدخال ذرة ماء في كل من الإسترات</a:t>
            </a:r>
            <a:r>
              <a:rPr lang="en-US" sz="2400" dirty="0" smtClean="0">
                <a:effectLst>
                  <a:outerShdw blurRad="38100" dist="38100" dir="2700000" algn="tl">
                    <a:srgbClr val="000000">
                      <a:alpha val="43137"/>
                    </a:srgbClr>
                  </a:outerShdw>
                </a:effectLst>
              </a:rPr>
              <a:t> </a:t>
            </a:r>
            <a:r>
              <a:rPr lang="ar-SY" sz="2400" dirty="0" smtClean="0">
                <a:effectLst>
                  <a:outerShdw blurRad="38100" dist="38100" dir="2700000" algn="tl">
                    <a:srgbClr val="000000">
                      <a:alpha val="43137"/>
                    </a:srgbClr>
                  </a:outerShdw>
                </a:effectLst>
              </a:rPr>
              <a:t>والكاربامات</a:t>
            </a:r>
            <a:r>
              <a:rPr lang="en-US" sz="2400" dirty="0" smtClean="0">
                <a:effectLst>
                  <a:outerShdw blurRad="38100" dist="38100" dir="2700000" algn="tl">
                    <a:srgbClr val="000000">
                      <a:alpha val="43137"/>
                    </a:srgbClr>
                  </a:outerShdw>
                </a:effectLst>
              </a:rPr>
              <a:t> </a:t>
            </a:r>
            <a:r>
              <a:rPr lang="ar-SY" sz="2400" smtClean="0">
                <a:effectLst>
                  <a:outerShdw blurRad="38100" dist="38100" dir="2700000" algn="tl">
                    <a:srgbClr val="000000">
                      <a:alpha val="43137"/>
                    </a:srgbClr>
                  </a:outerShdw>
                </a:effectLst>
              </a:rPr>
              <a:t>والغليكوزيدات</a:t>
            </a:r>
            <a:r>
              <a:rPr lang="ar-SY" sz="2400" dirty="0" smtClean="0">
                <a:effectLst>
                  <a:outerShdw blurRad="38100" dist="38100" dir="2700000" algn="tl">
                    <a:srgbClr val="000000">
                      <a:alpha val="43137"/>
                    </a:srgbClr>
                  </a:outerShdw>
                </a:effectLst>
              </a:rPr>
              <a:t>.</a:t>
            </a:r>
            <a:endParaRPr lang="en-US" sz="2400" dirty="0" smtClean="0">
              <a:effectLst>
                <a:outerShdw blurRad="38100" dist="38100" dir="2700000" algn="tl">
                  <a:srgbClr val="000000">
                    <a:alpha val="43137"/>
                  </a:srgbClr>
                </a:outerShdw>
              </a:effectLst>
            </a:endParaRPr>
          </a:p>
          <a:p>
            <a:pPr algn="r" rtl="1"/>
            <a:r>
              <a:rPr lang="ar-SY" sz="2400" dirty="0" smtClean="0">
                <a:effectLst>
                  <a:outerShdw blurRad="38100" dist="38100" dir="2700000" algn="tl">
                    <a:srgbClr val="000000">
                      <a:alpha val="43137"/>
                    </a:srgbClr>
                  </a:outerShdw>
                </a:effectLst>
              </a:rPr>
              <a:t>وإن سرعة إنجاز هذا التفاعل تختلف من متعضية إلى أخرى :</a:t>
            </a:r>
            <a:endParaRPr lang="en-US" sz="2400" dirty="0" smtClean="0">
              <a:effectLst>
                <a:outerShdw blurRad="38100" dist="38100" dir="2700000" algn="tl">
                  <a:srgbClr val="000000">
                    <a:alpha val="43137"/>
                  </a:srgbClr>
                </a:outerShdw>
              </a:effectLst>
            </a:endParaRPr>
          </a:p>
          <a:p>
            <a:pPr lvl="0" algn="r" rtl="1">
              <a:buFont typeface="Arial" pitchFamily="34" charset="0"/>
              <a:buChar char="•"/>
            </a:pPr>
            <a:r>
              <a:rPr lang="ar-SY" sz="2400" dirty="0" smtClean="0">
                <a:effectLst>
                  <a:outerShdw blurRad="38100" dist="38100" dir="2700000" algn="tl">
                    <a:srgbClr val="000000">
                      <a:alpha val="43137"/>
                    </a:srgbClr>
                  </a:outerShdw>
                </a:effectLst>
              </a:rPr>
              <a:t>لدى الأرنب تتم حلمهة الأتروبين بسرعة كبيرة.</a:t>
            </a:r>
            <a:endParaRPr lang="en-US" sz="2400" dirty="0" smtClean="0">
              <a:effectLst>
                <a:outerShdw blurRad="38100" dist="38100" dir="2700000" algn="tl">
                  <a:srgbClr val="000000">
                    <a:alpha val="43137"/>
                  </a:srgbClr>
                </a:outerShdw>
              </a:effectLst>
            </a:endParaRPr>
          </a:p>
          <a:p>
            <a:pPr lvl="0" algn="r" rtl="1">
              <a:buFont typeface="Arial" pitchFamily="34" charset="0"/>
              <a:buChar char="•"/>
            </a:pPr>
            <a:r>
              <a:rPr lang="ar-SY" sz="2400" dirty="0" smtClean="0">
                <a:effectLst>
                  <a:outerShdw blurRad="38100" dist="38100" dir="2700000" algn="tl">
                    <a:srgbClr val="000000">
                      <a:alpha val="43137"/>
                    </a:srgbClr>
                  </a:outerShdw>
                </a:effectLst>
              </a:rPr>
              <a:t>لدى الكلب تتم حلمهة الأتروبين بسرعة أقل.</a:t>
            </a:r>
            <a:endParaRPr lang="en-US" sz="2400" dirty="0" smtClean="0">
              <a:effectLst>
                <a:outerShdw blurRad="38100" dist="38100" dir="2700000" algn="tl">
                  <a:srgbClr val="000000">
                    <a:alpha val="43137"/>
                  </a:srgbClr>
                </a:outerShdw>
              </a:effectLst>
            </a:endParaRPr>
          </a:p>
          <a:p>
            <a:pPr lvl="0" algn="r" rtl="1">
              <a:buFont typeface="Arial" pitchFamily="34" charset="0"/>
              <a:buChar char="•"/>
            </a:pPr>
            <a:r>
              <a:rPr lang="ar-SY" sz="2400" dirty="0" smtClean="0">
                <a:effectLst>
                  <a:outerShdw blurRad="38100" dist="38100" dir="2700000" algn="tl">
                    <a:srgbClr val="000000">
                      <a:alpha val="43137"/>
                    </a:srgbClr>
                  </a:outerShdw>
                </a:effectLst>
              </a:rPr>
              <a:t>لدى الإنسان تتم بشكل أبطأ حيث يتحول الأتروبين إلى التروبانول وحمض التروبيك.</a:t>
            </a:r>
            <a:endParaRPr lang="en-US" sz="2400" dirty="0" smtClean="0">
              <a:effectLst>
                <a:outerShdw blurRad="38100" dist="38100" dir="2700000" algn="tl">
                  <a:srgbClr val="000000">
                    <a:alpha val="43137"/>
                  </a:srgbClr>
                </a:outerShdw>
              </a:effectLst>
            </a:endParaRPr>
          </a:p>
          <a:p>
            <a:pPr algn="r"/>
            <a:r>
              <a:rPr lang="ar-SY" sz="2400" dirty="0" smtClean="0">
                <a:effectLst>
                  <a:outerShdw blurRad="38100" dist="38100" dir="2700000" algn="tl">
                    <a:srgbClr val="000000">
                      <a:alpha val="43137"/>
                    </a:srgbClr>
                  </a:outerShdw>
                </a:effectLst>
              </a:rPr>
              <a:t> </a:t>
            </a:r>
            <a:endParaRPr lang="en-US" sz="2400" dirty="0">
              <a:effectLst>
                <a:outerShdw blurRad="38100" dist="38100" dir="2700000" algn="tl">
                  <a:srgbClr val="000000">
                    <a:alpha val="43137"/>
                  </a:srgbClr>
                </a:outerShdw>
              </a:effectLst>
            </a:endParaRPr>
          </a:p>
        </p:txBody>
      </p:sp>
      <p:sp>
        <p:nvSpPr>
          <p:cNvPr id="4" name="Title 1"/>
          <p:cNvSpPr txBox="1">
            <a:spLocks/>
          </p:cNvSpPr>
          <p:nvPr/>
        </p:nvSpPr>
        <p:spPr>
          <a:xfrm>
            <a:off x="1981200" y="609600"/>
            <a:ext cx="5297487" cy="904875"/>
          </a:xfrm>
          <a:prstGeom prst="rect">
            <a:avLst/>
          </a:prstGeom>
        </p:spPr>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Y" sz="4300" b="1" i="0" u="none" strike="noStrike" kern="1200" cap="none" spc="0" normalizeH="0" baseline="0" noProof="0"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rPr>
              <a:t>تفاعلات </a:t>
            </a:r>
            <a:r>
              <a:rPr lang="ar-SY" sz="4300" b="1"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latin typeface="+mj-lt"/>
                <a:ea typeface="+mj-ea"/>
                <a:cs typeface="+mj-cs"/>
              </a:rPr>
              <a:t>الحلمهة</a:t>
            </a:r>
            <a:endParaRPr kumimoji="0" lang="en-US" sz="4300" b="1" i="0" u="none" strike="noStrike" kern="1200" cap="none" spc="0" normalizeH="0" baseline="0" noProof="0" dirty="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9" name="Picture 3" descr="C:\Users\Jack\Desktop\DAD\المحاضرات\المحاضرة الثالثة\2.jpg"/>
          <p:cNvPicPr>
            <a:picLocks noChangeAspect="1" noChangeArrowheads="1"/>
          </p:cNvPicPr>
          <p:nvPr/>
        </p:nvPicPr>
        <p:blipFill>
          <a:blip r:embed="rId3" cstate="print"/>
          <a:srcRect b="13099"/>
          <a:stretch>
            <a:fillRect/>
          </a:stretch>
        </p:blipFill>
        <p:spPr bwMode="auto">
          <a:xfrm>
            <a:off x="3200400" y="3886200"/>
            <a:ext cx="5906378" cy="2743200"/>
          </a:xfrm>
          <a:prstGeom prst="rect">
            <a:avLst/>
          </a:prstGeom>
          <a:noFill/>
        </p:spPr>
      </p:pic>
      <p:pic>
        <p:nvPicPr>
          <p:cNvPr id="50178" name="Picture 2" descr="C:\Users\Jack\Desktop\DAD\المحاضرات\المحاضرة الثالثة\1.jpg"/>
          <p:cNvPicPr>
            <a:picLocks noChangeAspect="1" noChangeArrowheads="1"/>
          </p:cNvPicPr>
          <p:nvPr/>
        </p:nvPicPr>
        <p:blipFill>
          <a:blip r:embed="rId4" cstate="print"/>
          <a:srcRect/>
          <a:stretch>
            <a:fillRect/>
          </a:stretch>
        </p:blipFill>
        <p:spPr bwMode="auto">
          <a:xfrm>
            <a:off x="152400" y="1600200"/>
            <a:ext cx="8763000" cy="1208601"/>
          </a:xfrm>
          <a:prstGeom prst="rect">
            <a:avLst/>
          </a:prstGeom>
          <a:noFill/>
        </p:spPr>
      </p:pic>
      <p:sp>
        <p:nvSpPr>
          <p:cNvPr id="5" name="TextBox 4"/>
          <p:cNvSpPr txBox="1"/>
          <p:nvPr/>
        </p:nvSpPr>
        <p:spPr>
          <a:xfrm>
            <a:off x="7467600" y="990600"/>
            <a:ext cx="1447800" cy="830997"/>
          </a:xfrm>
          <a:prstGeom prst="rect">
            <a:avLst/>
          </a:prstGeom>
          <a:solidFill>
            <a:srgbClr val="FFFF00"/>
          </a:solidFill>
          <a:effectLst>
            <a:softEdge rad="317500"/>
          </a:effectLst>
          <a:scene3d>
            <a:camera prst="orthographicFront"/>
            <a:lightRig rig="threePt" dir="t"/>
          </a:scene3d>
          <a:sp3d/>
        </p:spPr>
        <p:txBody>
          <a:bodyPr wrap="square" rtlCol="0">
            <a:prstTxWarp prst="textWave1">
              <a:avLst>
                <a:gd name="adj1" fmla="val 12500"/>
                <a:gd name="adj2" fmla="val 0"/>
              </a:avLst>
            </a:prstTxWarp>
            <a:spAutoFit/>
          </a:bodyPr>
          <a:lstStyle/>
          <a:p>
            <a:pPr algn="r" rtl="1"/>
            <a:r>
              <a:rPr lang="ar-SY" sz="4800" b="1" dirty="0" smtClean="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rPr>
              <a:t>أولاً</a:t>
            </a:r>
            <a:endParaRPr lang="en-US" sz="4800" b="1" dirty="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endParaRPr>
          </a:p>
        </p:txBody>
      </p:sp>
      <p:sp>
        <p:nvSpPr>
          <p:cNvPr id="7" name="TextBox 6"/>
          <p:cNvSpPr txBox="1"/>
          <p:nvPr/>
        </p:nvSpPr>
        <p:spPr>
          <a:xfrm>
            <a:off x="3581400" y="1219200"/>
            <a:ext cx="3810000" cy="646331"/>
          </a:xfrm>
          <a:prstGeom prst="rect">
            <a:avLst/>
          </a:prstGeom>
          <a:noFill/>
        </p:spPr>
        <p:txBody>
          <a:bodyPr wrap="square" rtlCol="0">
            <a:spAutoFit/>
          </a:bodyPr>
          <a:lstStyle/>
          <a:p>
            <a:pPr algn="r" rtl="1"/>
            <a:r>
              <a:rPr lang="ar-SA"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rPr>
              <a:t>تفاعلات الاقتران الغلوكورونية </a:t>
            </a:r>
            <a:endParaRPr lang="en-US" sz="3600" dirty="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endParaRPr>
          </a:p>
        </p:txBody>
      </p:sp>
      <p:sp>
        <p:nvSpPr>
          <p:cNvPr id="8" name="TextBox 7"/>
          <p:cNvSpPr txBox="1"/>
          <p:nvPr/>
        </p:nvSpPr>
        <p:spPr>
          <a:xfrm>
            <a:off x="0" y="2659559"/>
            <a:ext cx="9144000" cy="769441"/>
          </a:xfrm>
          <a:prstGeom prst="rect">
            <a:avLst/>
          </a:prstGeom>
          <a:noFill/>
        </p:spPr>
        <p:txBody>
          <a:bodyPr wrap="square" rtlCol="0">
            <a:spAutoFit/>
          </a:bodyPr>
          <a:lstStyle/>
          <a:p>
            <a:pPr algn="r" rtl="1"/>
            <a:r>
              <a:rPr lang="ar-SA" sz="2200" dirty="0" smtClean="0">
                <a:solidFill>
                  <a:schemeClr val="accent2">
                    <a:lumMod val="50000"/>
                  </a:schemeClr>
                </a:solidFill>
                <a:latin typeface="Calibri" pitchFamily="34" charset="0"/>
                <a:cs typeface="Traditional Arabic" pitchFamily="18" charset="-78"/>
              </a:rPr>
              <a:t>يقترن الناتج السابق مع المركبات التي تحوي </a:t>
            </a:r>
            <a:r>
              <a:rPr lang="en-US" sz="2200" dirty="0" smtClean="0">
                <a:solidFill>
                  <a:schemeClr val="accent2">
                    <a:lumMod val="50000"/>
                  </a:schemeClr>
                </a:solidFill>
                <a:latin typeface="Calibri" pitchFamily="34" charset="0"/>
                <a:cs typeface="Calibri" pitchFamily="34" charset="0"/>
              </a:rPr>
              <a:t>S</a:t>
            </a:r>
            <a:r>
              <a:rPr lang="ar-SA" sz="2200" dirty="0" smtClean="0">
                <a:solidFill>
                  <a:schemeClr val="accent2">
                    <a:lumMod val="50000"/>
                  </a:schemeClr>
                </a:solidFill>
                <a:latin typeface="Calibri" pitchFamily="34" charset="0"/>
                <a:cs typeface="Traditional Arabic" pitchFamily="18" charset="-78"/>
              </a:rPr>
              <a:t>،</a:t>
            </a:r>
            <a:r>
              <a:rPr lang="en-US" sz="2200" dirty="0" smtClean="0">
                <a:solidFill>
                  <a:schemeClr val="accent2">
                    <a:lumMod val="50000"/>
                  </a:schemeClr>
                </a:solidFill>
                <a:latin typeface="Calibri" pitchFamily="34" charset="0"/>
                <a:cs typeface="Calibri" pitchFamily="34" charset="0"/>
              </a:rPr>
              <a:t>N</a:t>
            </a:r>
            <a:r>
              <a:rPr lang="ar-SA" sz="2200" dirty="0" smtClean="0">
                <a:solidFill>
                  <a:schemeClr val="accent2">
                    <a:lumMod val="50000"/>
                  </a:schemeClr>
                </a:solidFill>
                <a:latin typeface="Calibri" pitchFamily="34" charset="0"/>
                <a:cs typeface="Traditional Arabic" pitchFamily="18" charset="-78"/>
              </a:rPr>
              <a:t>،</a:t>
            </a:r>
            <a:r>
              <a:rPr lang="en-US" sz="2200" dirty="0" smtClean="0">
                <a:solidFill>
                  <a:schemeClr val="accent2">
                    <a:lumMod val="50000"/>
                  </a:schemeClr>
                </a:solidFill>
                <a:latin typeface="Calibri" pitchFamily="34" charset="0"/>
                <a:cs typeface="Calibri" pitchFamily="34" charset="0"/>
              </a:rPr>
              <a:t>O </a:t>
            </a:r>
            <a:r>
              <a:rPr lang="ar-SA" sz="2200" dirty="0" smtClean="0">
                <a:solidFill>
                  <a:schemeClr val="accent2">
                    <a:lumMod val="50000"/>
                  </a:schemeClr>
                </a:solidFill>
                <a:latin typeface="Calibri" pitchFamily="34" charset="0"/>
                <a:cs typeface="Traditional Arabic" pitchFamily="18" charset="-78"/>
              </a:rPr>
              <a:t>فمع الكحولات والفينولات يتشكل إيتر ومع الحموض العطرية يتشكل إستر ومع المركبات الأمينية الأولية والثانوية يتشكل </a:t>
            </a:r>
            <a:r>
              <a:rPr lang="en-US" sz="2200" dirty="0" smtClean="0">
                <a:solidFill>
                  <a:schemeClr val="accent2">
                    <a:lumMod val="50000"/>
                  </a:schemeClr>
                </a:solidFill>
                <a:latin typeface="Calibri" pitchFamily="34" charset="0"/>
                <a:cs typeface="Calibri" pitchFamily="34" charset="0"/>
              </a:rPr>
              <a:t>N-</a:t>
            </a:r>
            <a:r>
              <a:rPr lang="en-US" sz="2200" dirty="0" err="1" smtClean="0">
                <a:solidFill>
                  <a:schemeClr val="accent2">
                    <a:lumMod val="50000"/>
                  </a:schemeClr>
                </a:solidFill>
                <a:latin typeface="Calibri" pitchFamily="34" charset="0"/>
                <a:cs typeface="Calibri" pitchFamily="34" charset="0"/>
              </a:rPr>
              <a:t>Glucoronide</a:t>
            </a:r>
            <a:r>
              <a:rPr lang="ar-SA" sz="2200" dirty="0" smtClean="0">
                <a:solidFill>
                  <a:schemeClr val="accent2">
                    <a:lumMod val="50000"/>
                  </a:schemeClr>
                </a:solidFill>
                <a:latin typeface="Calibri" pitchFamily="34" charset="0"/>
                <a:cs typeface="Traditional Arabic" pitchFamily="18" charset="-78"/>
              </a:rPr>
              <a:t> ومع </a:t>
            </a:r>
            <a:r>
              <a:rPr lang="en-US" sz="2200" dirty="0" smtClean="0">
                <a:solidFill>
                  <a:schemeClr val="accent2">
                    <a:lumMod val="50000"/>
                  </a:schemeClr>
                </a:solidFill>
                <a:latin typeface="Calibri" pitchFamily="34" charset="0"/>
                <a:cs typeface="Calibri" pitchFamily="34" charset="0"/>
              </a:rPr>
              <a:t>SH</a:t>
            </a:r>
            <a:r>
              <a:rPr lang="ar-SA" sz="2200" dirty="0" smtClean="0">
                <a:solidFill>
                  <a:schemeClr val="accent2">
                    <a:lumMod val="50000"/>
                  </a:schemeClr>
                </a:solidFill>
                <a:latin typeface="Calibri" pitchFamily="34" charset="0"/>
                <a:cs typeface="Traditional Arabic" pitchFamily="18" charset="-78"/>
              </a:rPr>
              <a:t> يتشكل</a:t>
            </a:r>
            <a:r>
              <a:rPr lang="en-US" sz="2200" dirty="0" smtClean="0">
                <a:solidFill>
                  <a:schemeClr val="accent2">
                    <a:lumMod val="50000"/>
                  </a:schemeClr>
                </a:solidFill>
                <a:latin typeface="Calibri" pitchFamily="34" charset="0"/>
                <a:cs typeface="Calibri" pitchFamily="34" charset="0"/>
              </a:rPr>
              <a:t>S-</a:t>
            </a:r>
            <a:r>
              <a:rPr lang="en-US" sz="2200" dirty="0" err="1" smtClean="0">
                <a:solidFill>
                  <a:schemeClr val="accent2">
                    <a:lumMod val="50000"/>
                  </a:schemeClr>
                </a:solidFill>
                <a:latin typeface="Calibri" pitchFamily="34" charset="0"/>
                <a:cs typeface="Calibri" pitchFamily="34" charset="0"/>
              </a:rPr>
              <a:t>Glucoronide</a:t>
            </a:r>
            <a:r>
              <a:rPr lang="en-US" sz="2200" dirty="0" smtClean="0">
                <a:solidFill>
                  <a:schemeClr val="accent2">
                    <a:lumMod val="50000"/>
                  </a:schemeClr>
                </a:solidFill>
                <a:latin typeface="Calibri" pitchFamily="34" charset="0"/>
                <a:cs typeface="Calibri" pitchFamily="34" charset="0"/>
              </a:rPr>
              <a:t> </a:t>
            </a:r>
            <a:r>
              <a:rPr lang="ar-SA" sz="2200" dirty="0" smtClean="0">
                <a:solidFill>
                  <a:schemeClr val="accent2">
                    <a:lumMod val="50000"/>
                  </a:schemeClr>
                </a:solidFill>
                <a:latin typeface="Calibri" pitchFamily="34" charset="0"/>
                <a:cs typeface="Traditional Arabic" pitchFamily="18" charset="-78"/>
              </a:rPr>
              <a:t>.</a:t>
            </a:r>
            <a:endParaRPr lang="en-US" sz="2200" dirty="0">
              <a:solidFill>
                <a:schemeClr val="accent2">
                  <a:lumMod val="50000"/>
                </a:schemeClr>
              </a:solidFill>
              <a:latin typeface="Calibri" pitchFamily="34" charset="0"/>
              <a:cs typeface="Calibri" pitchFamily="34" charset="0"/>
            </a:endParaRPr>
          </a:p>
        </p:txBody>
      </p:sp>
      <p:sp>
        <p:nvSpPr>
          <p:cNvPr id="9" name="TextBox 8"/>
          <p:cNvSpPr txBox="1"/>
          <p:nvPr/>
        </p:nvSpPr>
        <p:spPr>
          <a:xfrm>
            <a:off x="6705600" y="3505200"/>
            <a:ext cx="2438400" cy="461665"/>
          </a:xfrm>
          <a:prstGeom prst="rect">
            <a:avLst/>
          </a:prstGeom>
          <a:noFill/>
        </p:spPr>
        <p:txBody>
          <a:bodyPr wrap="square" rtlCol="0">
            <a:spAutoFit/>
          </a:bodyPr>
          <a:lstStyle/>
          <a:p>
            <a:pPr algn="r" rtl="1"/>
            <a:r>
              <a:rPr lang="ar-SA"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والأمثلة على ذلك</a:t>
            </a:r>
            <a:endPar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1" name="Title 1"/>
          <p:cNvSpPr txBox="1">
            <a:spLocks/>
          </p:cNvSpPr>
          <p:nvPr/>
        </p:nvSpPr>
        <p:spPr>
          <a:xfrm>
            <a:off x="1676400" y="304800"/>
            <a:ext cx="5297487" cy="904875"/>
          </a:xfrm>
          <a:prstGeom prst="rect">
            <a:avLst/>
          </a:prstGeom>
        </p:spPr>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Y" sz="4300" b="1" i="0" u="none" strike="noStrike" kern="1200" cap="none" spc="0" normalizeH="0" baseline="0" noProof="0"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rPr>
              <a:t>تفاعلات</a:t>
            </a:r>
            <a:r>
              <a:rPr kumimoji="0" lang="ar-SY" sz="4300" b="1" i="0" u="none" strike="noStrike" kern="1200" cap="none" spc="0" normalizeH="0" noProof="0"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rPr>
              <a:t> الاقتران</a:t>
            </a:r>
            <a:endParaRPr kumimoji="0" lang="en-US" sz="4300" b="1" i="0" u="none" strike="noStrike" kern="1200" cap="none" spc="0" normalizeH="0" baseline="0" noProof="0" dirty="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50179"/>
                                        </p:tgtEl>
                                        <p:attrNameLst>
                                          <p:attrName>ppt_x</p:attrName>
                                        </p:attrNameLst>
                                      </p:cBhvr>
                                      <p:tavLst>
                                        <p:tav tm="0">
                                          <p:val>
                                            <p:strVal val="ppt_x"/>
                                          </p:val>
                                        </p:tav>
                                        <p:tav tm="100000">
                                          <p:val>
                                            <p:strVal val="ppt_x"/>
                                          </p:val>
                                        </p:tav>
                                      </p:tavLst>
                                    </p:anim>
                                    <p:anim calcmode="lin" valueType="num">
                                      <p:cBhvr additive="base">
                                        <p:cTn id="7" dur="500"/>
                                        <p:tgtEl>
                                          <p:spTgt spid="50179"/>
                                        </p:tgtEl>
                                        <p:attrNameLst>
                                          <p:attrName>ppt_y</p:attrName>
                                        </p:attrNameLst>
                                      </p:cBhvr>
                                      <p:tavLst>
                                        <p:tav tm="0">
                                          <p:val>
                                            <p:strVal val="ppt_y"/>
                                          </p:val>
                                        </p:tav>
                                        <p:tav tm="100000">
                                          <p:val>
                                            <p:strVal val="1+ppt_h/2"/>
                                          </p:val>
                                        </p:tav>
                                      </p:tavLst>
                                    </p:anim>
                                    <p:set>
                                      <p:cBhvr>
                                        <p:cTn id="8" dur="1" fill="hold">
                                          <p:stCondLst>
                                            <p:cond delay="499"/>
                                          </p:stCondLst>
                                        </p:cTn>
                                        <p:tgtEl>
                                          <p:spTgt spid="50179"/>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50178"/>
                                        </p:tgtEl>
                                        <p:attrNameLst>
                                          <p:attrName>ppt_x</p:attrName>
                                        </p:attrNameLst>
                                      </p:cBhvr>
                                      <p:tavLst>
                                        <p:tav tm="0">
                                          <p:val>
                                            <p:strVal val="ppt_x"/>
                                          </p:val>
                                        </p:tav>
                                        <p:tav tm="100000">
                                          <p:val>
                                            <p:strVal val="ppt_x"/>
                                          </p:val>
                                        </p:tav>
                                      </p:tavLst>
                                    </p:anim>
                                    <p:anim calcmode="lin" valueType="num">
                                      <p:cBhvr additive="base">
                                        <p:cTn id="11" dur="500"/>
                                        <p:tgtEl>
                                          <p:spTgt spid="50178"/>
                                        </p:tgtEl>
                                        <p:attrNameLst>
                                          <p:attrName>ppt_y</p:attrName>
                                        </p:attrNameLst>
                                      </p:cBhvr>
                                      <p:tavLst>
                                        <p:tav tm="0">
                                          <p:val>
                                            <p:strVal val="ppt_y"/>
                                          </p:val>
                                        </p:tav>
                                        <p:tav tm="100000">
                                          <p:val>
                                            <p:strVal val="1+ppt_h/2"/>
                                          </p:val>
                                        </p:tav>
                                      </p:tavLst>
                                    </p:anim>
                                    <p:set>
                                      <p:cBhvr>
                                        <p:cTn id="12" dur="1" fill="hold">
                                          <p:stCondLst>
                                            <p:cond delay="499"/>
                                          </p:stCondLst>
                                        </p:cTn>
                                        <p:tgtEl>
                                          <p:spTgt spid="50178"/>
                                        </p:tgtEl>
                                        <p:attrNameLst>
                                          <p:attrName>style.visibility</p:attrName>
                                        </p:attrNameLst>
                                      </p:cBhvr>
                                      <p:to>
                                        <p:strVal val="hidden"/>
                                      </p:to>
                                    </p:set>
                                  </p:childTnLst>
                                </p:cTn>
                              </p:par>
                              <p:par>
                                <p:cTn id="13" presetID="2" presetClass="exit" presetSubtype="4" fill="hold" grpId="0" nodeType="withEffect">
                                  <p:stCondLst>
                                    <p:cond delay="0"/>
                                  </p:stCondLst>
                                  <p:childTnLst>
                                    <p:anim calcmode="lin" valueType="num">
                                      <p:cBhvr additive="base">
                                        <p:cTn id="14" dur="500"/>
                                        <p:tgtEl>
                                          <p:spTgt spid="7"/>
                                        </p:tgtEl>
                                        <p:attrNameLst>
                                          <p:attrName>ppt_x</p:attrName>
                                        </p:attrNameLst>
                                      </p:cBhvr>
                                      <p:tavLst>
                                        <p:tav tm="0">
                                          <p:val>
                                            <p:strVal val="ppt_x"/>
                                          </p:val>
                                        </p:tav>
                                        <p:tav tm="100000">
                                          <p:val>
                                            <p:strVal val="ppt_x"/>
                                          </p:val>
                                        </p:tav>
                                      </p:tavLst>
                                    </p:anim>
                                    <p:anim calcmode="lin" valueType="num">
                                      <p:cBhvr additive="base">
                                        <p:cTn id="15" dur="500"/>
                                        <p:tgtEl>
                                          <p:spTgt spid="7"/>
                                        </p:tgtEl>
                                        <p:attrNameLst>
                                          <p:attrName>ppt_y</p:attrName>
                                        </p:attrNameLst>
                                      </p:cBhvr>
                                      <p:tavLst>
                                        <p:tav tm="0">
                                          <p:val>
                                            <p:strVal val="ppt_y"/>
                                          </p:val>
                                        </p:tav>
                                        <p:tav tm="100000">
                                          <p:val>
                                            <p:strVal val="1+ppt_h/2"/>
                                          </p:val>
                                        </p:tav>
                                      </p:tavLst>
                                    </p:anim>
                                    <p:set>
                                      <p:cBhvr>
                                        <p:cTn id="16" dur="1" fill="hold">
                                          <p:stCondLst>
                                            <p:cond delay="499"/>
                                          </p:stCondLst>
                                        </p:cTn>
                                        <p:tgtEl>
                                          <p:spTgt spid="7"/>
                                        </p:tgtEl>
                                        <p:attrNameLst>
                                          <p:attrName>style.visibility</p:attrName>
                                        </p:attrNameLst>
                                      </p:cBhvr>
                                      <p:to>
                                        <p:strVal val="hidden"/>
                                      </p:to>
                                    </p:set>
                                  </p:childTnLst>
                                </p:cTn>
                              </p:par>
                              <p:par>
                                <p:cTn id="17" presetID="2" presetClass="exit" presetSubtype="4" fill="hold" grpId="0" nodeType="withEffect">
                                  <p:stCondLst>
                                    <p:cond delay="0"/>
                                  </p:stCondLst>
                                  <p:childTnLst>
                                    <p:anim calcmode="lin" valueType="num">
                                      <p:cBhvr additive="base">
                                        <p:cTn id="18" dur="500"/>
                                        <p:tgtEl>
                                          <p:spTgt spid="9"/>
                                        </p:tgtEl>
                                        <p:attrNameLst>
                                          <p:attrName>ppt_x</p:attrName>
                                        </p:attrNameLst>
                                      </p:cBhvr>
                                      <p:tavLst>
                                        <p:tav tm="0">
                                          <p:val>
                                            <p:strVal val="ppt_x"/>
                                          </p:val>
                                        </p:tav>
                                        <p:tav tm="100000">
                                          <p:val>
                                            <p:strVal val="ppt_x"/>
                                          </p:val>
                                        </p:tav>
                                      </p:tavLst>
                                    </p:anim>
                                    <p:anim calcmode="lin" valueType="num">
                                      <p:cBhvr additive="base">
                                        <p:cTn id="19" dur="500"/>
                                        <p:tgtEl>
                                          <p:spTgt spid="9"/>
                                        </p:tgtEl>
                                        <p:attrNameLst>
                                          <p:attrName>ppt_y</p:attrName>
                                        </p:attrNameLst>
                                      </p:cBhvr>
                                      <p:tavLst>
                                        <p:tav tm="0">
                                          <p:val>
                                            <p:strVal val="ppt_y"/>
                                          </p:val>
                                        </p:tav>
                                        <p:tav tm="100000">
                                          <p:val>
                                            <p:strVal val="1+ppt_h/2"/>
                                          </p:val>
                                        </p:tav>
                                      </p:tavLst>
                                    </p:anim>
                                    <p:set>
                                      <p:cBhvr>
                                        <p:cTn id="20" dur="1" fill="hold">
                                          <p:stCondLst>
                                            <p:cond delay="499"/>
                                          </p:stCondLst>
                                        </p:cTn>
                                        <p:tgtEl>
                                          <p:spTgt spid="9"/>
                                        </p:tgtEl>
                                        <p:attrNameLst>
                                          <p:attrName>style.visibility</p:attrName>
                                        </p:attrNameLst>
                                      </p:cBhvr>
                                      <p:to>
                                        <p:strVal val="hidden"/>
                                      </p:to>
                                    </p:set>
                                  </p:childTnLst>
                                </p:cTn>
                              </p:par>
                              <p:par>
                                <p:cTn id="21" presetID="2" presetClass="exit" presetSubtype="4" fill="hold" grpId="0" nodeType="withEffect">
                                  <p:stCondLst>
                                    <p:cond delay="0"/>
                                  </p:stCondLst>
                                  <p:childTnLst>
                                    <p:anim calcmode="lin" valueType="num">
                                      <p:cBhvr additive="base">
                                        <p:cTn id="22" dur="500"/>
                                        <p:tgtEl>
                                          <p:spTgt spid="5"/>
                                        </p:tgtEl>
                                        <p:attrNameLst>
                                          <p:attrName>ppt_x</p:attrName>
                                        </p:attrNameLst>
                                      </p:cBhvr>
                                      <p:tavLst>
                                        <p:tav tm="0">
                                          <p:val>
                                            <p:strVal val="ppt_x"/>
                                          </p:val>
                                        </p:tav>
                                        <p:tav tm="100000">
                                          <p:val>
                                            <p:strVal val="ppt_x"/>
                                          </p:val>
                                        </p:tav>
                                      </p:tavLst>
                                    </p:anim>
                                    <p:anim calcmode="lin" valueType="num">
                                      <p:cBhvr additive="base">
                                        <p:cTn id="23" dur="500"/>
                                        <p:tgtEl>
                                          <p:spTgt spid="5"/>
                                        </p:tgtEl>
                                        <p:attrNameLst>
                                          <p:attrName>ppt_y</p:attrName>
                                        </p:attrNameLst>
                                      </p:cBhvr>
                                      <p:tavLst>
                                        <p:tav tm="0">
                                          <p:val>
                                            <p:strVal val="ppt_y"/>
                                          </p:val>
                                        </p:tav>
                                        <p:tav tm="100000">
                                          <p:val>
                                            <p:strVal val="1+ppt_h/2"/>
                                          </p:val>
                                        </p:tav>
                                      </p:tavLst>
                                    </p:anim>
                                    <p:set>
                                      <p:cBhvr>
                                        <p:cTn id="24" dur="1" fill="hold">
                                          <p:stCondLst>
                                            <p:cond delay="499"/>
                                          </p:stCondLst>
                                        </p:cTn>
                                        <p:tgtEl>
                                          <p:spTgt spid="5"/>
                                        </p:tgtEl>
                                        <p:attrNameLst>
                                          <p:attrName>style.visibility</p:attrName>
                                        </p:attrNameLst>
                                      </p:cBhvr>
                                      <p:to>
                                        <p:strVal val="hidden"/>
                                      </p:to>
                                    </p:set>
                                  </p:childTnLst>
                                </p:cTn>
                              </p:par>
                              <p:par>
                                <p:cTn id="25" presetID="2" presetClass="exit" presetSubtype="4" fill="hold" grpId="0" nodeType="withEffect">
                                  <p:stCondLst>
                                    <p:cond delay="0"/>
                                  </p:stCondLst>
                                  <p:childTnLst>
                                    <p:anim calcmode="lin" valueType="num">
                                      <p:cBhvr additive="base">
                                        <p:cTn id="26" dur="500"/>
                                        <p:tgtEl>
                                          <p:spTgt spid="8"/>
                                        </p:tgtEl>
                                        <p:attrNameLst>
                                          <p:attrName>ppt_x</p:attrName>
                                        </p:attrNameLst>
                                      </p:cBhvr>
                                      <p:tavLst>
                                        <p:tav tm="0">
                                          <p:val>
                                            <p:strVal val="ppt_x"/>
                                          </p:val>
                                        </p:tav>
                                        <p:tav tm="100000">
                                          <p:val>
                                            <p:strVal val="ppt_x"/>
                                          </p:val>
                                        </p:tav>
                                      </p:tavLst>
                                    </p:anim>
                                    <p:anim calcmode="lin" valueType="num">
                                      <p:cBhvr additive="base">
                                        <p:cTn id="27" dur="500"/>
                                        <p:tgtEl>
                                          <p:spTgt spid="8"/>
                                        </p:tgtEl>
                                        <p:attrNameLst>
                                          <p:attrName>ppt_y</p:attrName>
                                        </p:attrNameLst>
                                      </p:cBhvr>
                                      <p:tavLst>
                                        <p:tav tm="0">
                                          <p:val>
                                            <p:strVal val="ppt_y"/>
                                          </p:val>
                                        </p:tav>
                                        <p:tav tm="100000">
                                          <p:val>
                                            <p:strVal val="1+ppt_h/2"/>
                                          </p:val>
                                        </p:tav>
                                      </p:tavLst>
                                    </p:anim>
                                    <p:set>
                                      <p:cBhvr>
                                        <p:cTn id="28"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Vertical Scroll 3"/>
          <p:cNvSpPr/>
          <p:nvPr/>
        </p:nvSpPr>
        <p:spPr>
          <a:xfrm>
            <a:off x="0" y="1371600"/>
            <a:ext cx="9144000" cy="5410200"/>
          </a:xfrm>
          <a:prstGeom prst="verticalScroll">
            <a:avLst>
              <a:gd name="adj" fmla="val 98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4000" b="1" dirty="0" smtClean="0">
                <a:latin typeface="Traditional Arabic" pitchFamily="18" charset="-78"/>
                <a:cs typeface="Traditional Arabic" pitchFamily="18" charset="-78"/>
              </a:rPr>
              <a:t>المركبات المتشكلة تطرح </a:t>
            </a:r>
            <a:r>
              <a:rPr lang="ar-SA" sz="4000" b="1" u="sng" dirty="0" smtClean="0">
                <a:latin typeface="Traditional Arabic" pitchFamily="18" charset="-78"/>
                <a:cs typeface="Traditional Arabic" pitchFamily="18" charset="-78"/>
              </a:rPr>
              <a:t>عن طريق البول</a:t>
            </a:r>
            <a:r>
              <a:rPr lang="ar-SA" sz="4000" b="1" dirty="0" smtClean="0">
                <a:latin typeface="Traditional Arabic" pitchFamily="18" charset="-78"/>
                <a:cs typeface="Traditional Arabic" pitchFamily="18" charset="-78"/>
              </a:rPr>
              <a:t> إذا كان وزنها الجزيئي </a:t>
            </a:r>
            <a:r>
              <a:rPr lang="ar-SA" sz="4000" b="1" u="sng" dirty="0" smtClean="0">
                <a:latin typeface="Traditional Arabic" pitchFamily="18" charset="-78"/>
                <a:cs typeface="Traditional Arabic" pitchFamily="18" charset="-78"/>
              </a:rPr>
              <a:t>أقل من 250</a:t>
            </a:r>
            <a:r>
              <a:rPr lang="ar-SA" sz="4000" b="1" dirty="0" smtClean="0">
                <a:latin typeface="Traditional Arabic" pitchFamily="18" charset="-78"/>
                <a:cs typeface="Traditional Arabic" pitchFamily="18" charset="-78"/>
              </a:rPr>
              <a:t> أو عن </a:t>
            </a:r>
            <a:r>
              <a:rPr lang="ar-SA" sz="4000" b="1" u="dbl" dirty="0" smtClean="0">
                <a:uFill>
                  <a:solidFill>
                    <a:srgbClr val="FFC000"/>
                  </a:solidFill>
                </a:uFill>
                <a:latin typeface="Traditional Arabic" pitchFamily="18" charset="-78"/>
                <a:cs typeface="Traditional Arabic" pitchFamily="18" charset="-78"/>
              </a:rPr>
              <a:t>طريق الصفراء</a:t>
            </a:r>
            <a:r>
              <a:rPr lang="ar-SA" sz="4000" b="1" dirty="0" smtClean="0">
                <a:latin typeface="Traditional Arabic" pitchFamily="18" charset="-78"/>
                <a:cs typeface="Traditional Arabic" pitchFamily="18" charset="-78"/>
              </a:rPr>
              <a:t> إذا كان وزنها الجزيئي </a:t>
            </a:r>
            <a:r>
              <a:rPr lang="ar-SA" sz="4000" b="1" u="dbl" dirty="0" smtClean="0">
                <a:uFill>
                  <a:solidFill>
                    <a:srgbClr val="FFC000"/>
                  </a:solidFill>
                </a:uFill>
                <a:latin typeface="Traditional Arabic" pitchFamily="18" charset="-78"/>
                <a:cs typeface="Traditional Arabic" pitchFamily="18" charset="-78"/>
              </a:rPr>
              <a:t>أكبر من 250 </a:t>
            </a:r>
            <a:r>
              <a:rPr lang="ar-SA" sz="4000" b="1" dirty="0" smtClean="0">
                <a:latin typeface="Traditional Arabic" pitchFamily="18" charset="-78"/>
                <a:cs typeface="Traditional Arabic" pitchFamily="18" charset="-78"/>
              </a:rPr>
              <a:t>.</a:t>
            </a:r>
            <a:endParaRPr lang="en-US" sz="4000" b="1" dirty="0" smtClean="0">
              <a:latin typeface="Traditional Arabic" pitchFamily="18" charset="-78"/>
              <a:cs typeface="Traditional Arabic" pitchFamily="18" charset="-78"/>
            </a:endParaRPr>
          </a:p>
          <a:p>
            <a:pPr algn="ctr" rtl="1"/>
            <a:r>
              <a:rPr lang="ar-SA" sz="4000" b="1" dirty="0" smtClean="0">
                <a:latin typeface="Traditional Arabic" pitchFamily="18" charset="-78"/>
                <a:cs typeface="Traditional Arabic" pitchFamily="18" charset="-78"/>
              </a:rPr>
              <a:t>يعد هذا الاقتران من أهم الاقترانات بسبب اقترانه مع عدد كبير من المواد السامة و الأدوية وسهولة الحصول عليه (الغليكوجين موجود بكثرة في الجسم).</a:t>
            </a:r>
            <a:endParaRPr lang="en-US" sz="4000" b="1" dirty="0" smtClean="0">
              <a:latin typeface="Traditional Arabic" pitchFamily="18" charset="-78"/>
              <a:cs typeface="Traditional Arabic" pitchFamily="18" charset="-78"/>
            </a:endParaRPr>
          </a:p>
        </p:txBody>
      </p:sp>
      <p:sp>
        <p:nvSpPr>
          <p:cNvPr id="5" name="Title 1"/>
          <p:cNvSpPr txBox="1">
            <a:spLocks/>
          </p:cNvSpPr>
          <p:nvPr/>
        </p:nvSpPr>
        <p:spPr>
          <a:xfrm>
            <a:off x="1676400" y="304800"/>
            <a:ext cx="5297487" cy="904875"/>
          </a:xfrm>
          <a:prstGeom prst="rect">
            <a:avLst/>
          </a:prstGeom>
        </p:spPr>
        <p:txBody>
          <a:bodyPr vert="horz"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Y" sz="4300" b="1" i="0" u="none" strike="noStrike" kern="1200" cap="none" spc="0" normalizeH="0" baseline="0" noProof="0"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rPr>
              <a:t>تفاعلات</a:t>
            </a:r>
            <a:r>
              <a:rPr kumimoji="0" lang="ar-SY" sz="4300" b="1" i="0" u="none" strike="noStrike" kern="1200" cap="none" spc="0" normalizeH="0" noProof="0"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rPr>
              <a:t> الاقتران</a:t>
            </a:r>
            <a:endParaRPr kumimoji="0" lang="en-US" sz="4300" b="1" i="0" u="none" strike="noStrike" kern="1200" cap="none" spc="0" normalizeH="0" baseline="0" noProof="0" dirty="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0" y="609600"/>
            <a:ext cx="1447800" cy="830997"/>
          </a:xfrm>
          <a:prstGeom prst="rect">
            <a:avLst/>
          </a:prstGeom>
          <a:solidFill>
            <a:srgbClr val="FFFF00"/>
          </a:solidFill>
          <a:effectLst>
            <a:softEdge rad="317500"/>
          </a:effectLst>
          <a:scene3d>
            <a:camera prst="orthographicFront"/>
            <a:lightRig rig="threePt" dir="t"/>
          </a:scene3d>
          <a:sp3d/>
        </p:spPr>
        <p:txBody>
          <a:bodyPr wrap="square" rtlCol="0">
            <a:prstTxWarp prst="textWave1">
              <a:avLst>
                <a:gd name="adj1" fmla="val 12500"/>
                <a:gd name="adj2" fmla="val 0"/>
              </a:avLst>
            </a:prstTxWarp>
            <a:spAutoFit/>
          </a:bodyPr>
          <a:lstStyle/>
          <a:p>
            <a:pPr algn="r" rtl="1"/>
            <a:r>
              <a:rPr lang="ar-SY" sz="4800" b="1" dirty="0" smtClean="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rPr>
              <a:t>ثانياً</a:t>
            </a:r>
            <a:endParaRPr lang="en-US" sz="4800" b="1" dirty="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endParaRPr>
          </a:p>
        </p:txBody>
      </p:sp>
      <p:sp>
        <p:nvSpPr>
          <p:cNvPr id="6" name="TextBox 5"/>
          <p:cNvSpPr txBox="1"/>
          <p:nvPr/>
        </p:nvSpPr>
        <p:spPr>
          <a:xfrm>
            <a:off x="5257800" y="838200"/>
            <a:ext cx="2286000" cy="646331"/>
          </a:xfrm>
          <a:prstGeom prst="rect">
            <a:avLst/>
          </a:prstGeom>
          <a:noFill/>
        </p:spPr>
        <p:txBody>
          <a:bodyPr wrap="square" rtlCol="0">
            <a:spAutoFit/>
          </a:bodyPr>
          <a:lstStyle/>
          <a:p>
            <a:pPr algn="r" rtl="1"/>
            <a:r>
              <a:rPr lang="ar-SA"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rPr>
              <a:t>الاقتران الكبريتي </a:t>
            </a:r>
            <a:endParaRPr lang="en-US"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endParaRPr>
          </a:p>
        </p:txBody>
      </p:sp>
      <p:sp>
        <p:nvSpPr>
          <p:cNvPr id="7" name="TextBox 6"/>
          <p:cNvSpPr txBox="1"/>
          <p:nvPr/>
        </p:nvSpPr>
        <p:spPr>
          <a:xfrm>
            <a:off x="381000" y="1371600"/>
            <a:ext cx="8763000" cy="1200329"/>
          </a:xfrm>
          <a:prstGeom prst="rect">
            <a:avLst/>
          </a:prstGeom>
          <a:noFill/>
        </p:spPr>
        <p:txBody>
          <a:bodyPr wrap="square" rtlCol="0">
            <a:spAutoFit/>
          </a:bodyPr>
          <a:lstStyle/>
          <a:p>
            <a:pPr algn="r" rtl="1"/>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عدد لا بأس به من المواد السامة والأدوية التي تخضع للاقتران الغلكوروني تخضع أيضاً للاقتران الكبريتي حيث تتشكل مركبات قابلة للانحلال في الماء وقابلة للإطراح.</a:t>
            </a:r>
            <a:endPar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endParaRPr>
          </a:p>
          <a:p>
            <a:pPr algn="r" rtl="1"/>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المركبات القابلة للاقتران هي: </a:t>
            </a:r>
            <a:r>
              <a:rPr lang="ar-SA"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الفينولات والأغوال والأمينات </a:t>
            </a:r>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وتتم على الشكل التالي:</a:t>
            </a:r>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endParaRPr>
          </a:p>
        </p:txBody>
      </p:sp>
      <p:pic>
        <p:nvPicPr>
          <p:cNvPr id="1027" name="Picture 3"/>
          <p:cNvPicPr>
            <a:picLocks noChangeAspect="1" noChangeArrowheads="1"/>
          </p:cNvPicPr>
          <p:nvPr/>
        </p:nvPicPr>
        <p:blipFill>
          <a:blip r:embed="rId2" cstate="print"/>
          <a:srcRect l="1871"/>
          <a:stretch>
            <a:fillRect/>
          </a:stretch>
        </p:blipFill>
        <p:spPr bwMode="auto">
          <a:xfrm>
            <a:off x="152400" y="2514600"/>
            <a:ext cx="8991600" cy="1238250"/>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0" y="3657600"/>
            <a:ext cx="5339468"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0" y="533400"/>
            <a:ext cx="1447800" cy="830997"/>
          </a:xfrm>
          <a:prstGeom prst="rect">
            <a:avLst/>
          </a:prstGeom>
          <a:solidFill>
            <a:srgbClr val="FFFF00"/>
          </a:solidFill>
          <a:effectLst>
            <a:softEdge rad="317500"/>
          </a:effectLst>
          <a:scene3d>
            <a:camera prst="orthographicFront"/>
            <a:lightRig rig="threePt" dir="t"/>
          </a:scene3d>
          <a:sp3d/>
        </p:spPr>
        <p:txBody>
          <a:bodyPr wrap="square" rtlCol="0">
            <a:prstTxWarp prst="textWave1">
              <a:avLst>
                <a:gd name="adj1" fmla="val 12500"/>
                <a:gd name="adj2" fmla="val 0"/>
              </a:avLst>
            </a:prstTxWarp>
            <a:spAutoFit/>
          </a:bodyPr>
          <a:lstStyle/>
          <a:p>
            <a:pPr algn="r" rtl="1"/>
            <a:r>
              <a:rPr lang="ar-SY" sz="4800" b="1" dirty="0" smtClean="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rPr>
              <a:t>ثالثاً</a:t>
            </a:r>
            <a:endParaRPr lang="en-US" sz="4800" b="1" dirty="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endParaRPr>
          </a:p>
        </p:txBody>
      </p:sp>
      <p:sp>
        <p:nvSpPr>
          <p:cNvPr id="5" name="TextBox 4"/>
          <p:cNvSpPr txBox="1"/>
          <p:nvPr/>
        </p:nvSpPr>
        <p:spPr>
          <a:xfrm>
            <a:off x="5105400" y="762000"/>
            <a:ext cx="2438400" cy="646331"/>
          </a:xfrm>
          <a:prstGeom prst="rect">
            <a:avLst/>
          </a:prstGeom>
          <a:noFill/>
        </p:spPr>
        <p:txBody>
          <a:bodyPr wrap="square" rtlCol="0">
            <a:spAutoFit/>
          </a:bodyPr>
          <a:lstStyle/>
          <a:p>
            <a:pPr algn="r" rtl="1"/>
            <a:r>
              <a:rPr lang="ar-SA"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rPr>
              <a:t>الاقتران الغليسيني </a:t>
            </a:r>
            <a:endParaRPr lang="en-US"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endParaRPr>
          </a:p>
        </p:txBody>
      </p:sp>
      <p:sp>
        <p:nvSpPr>
          <p:cNvPr id="6" name="TextBox 5"/>
          <p:cNvSpPr txBox="1"/>
          <p:nvPr/>
        </p:nvSpPr>
        <p:spPr>
          <a:xfrm>
            <a:off x="762000" y="1371600"/>
            <a:ext cx="8382000" cy="461665"/>
          </a:xfrm>
          <a:prstGeom prst="rect">
            <a:avLst/>
          </a:prstGeom>
          <a:noFill/>
        </p:spPr>
        <p:txBody>
          <a:bodyPr wrap="square" rtlCol="0">
            <a:spAutoFit/>
          </a:bodyPr>
          <a:lstStyle/>
          <a:p>
            <a:pPr algn="r" rtl="1"/>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يتم في الكبد وهو يخص </a:t>
            </a:r>
            <a:r>
              <a:rPr lang="ar-SA"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الحموض الكربوكسيلية العطرية</a:t>
            </a:r>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 ويتم على الشكل التالي</a:t>
            </a:r>
            <a:endParaRPr lang="en-US" dirty="0" smtClean="0"/>
          </a:p>
        </p:txBody>
      </p:sp>
      <p:graphicFrame>
        <p:nvGraphicFramePr>
          <p:cNvPr id="2050" name="Object 2"/>
          <p:cNvGraphicFramePr>
            <a:graphicFrameLocks noChangeAspect="1"/>
          </p:cNvGraphicFramePr>
          <p:nvPr/>
        </p:nvGraphicFramePr>
        <p:xfrm>
          <a:off x="-8826" y="2362200"/>
          <a:ext cx="9152826" cy="2286000"/>
        </p:xfrm>
        <a:graphic>
          <a:graphicData uri="http://schemas.openxmlformats.org/presentationml/2006/ole">
            <p:oleObj spid="_x0000_s2050" name="Image" r:id="rId3" imgW="7315200" imgH="1828800" progId="">
              <p:embed/>
            </p:oleObj>
          </a:graphicData>
        </a:graphic>
      </p:graphicFrame>
      <p:sp>
        <p:nvSpPr>
          <p:cNvPr id="10" name="TextBox 9"/>
          <p:cNvSpPr txBox="1"/>
          <p:nvPr/>
        </p:nvSpPr>
        <p:spPr>
          <a:xfrm>
            <a:off x="7696200" y="1752600"/>
            <a:ext cx="1447800" cy="584775"/>
          </a:xfrm>
          <a:prstGeom prst="rect">
            <a:avLst/>
          </a:prstGeom>
          <a:noFill/>
        </p:spPr>
        <p:txBody>
          <a:bodyPr wrap="square" rtlCol="0">
            <a:spAutoFit/>
          </a:bodyPr>
          <a:lstStyle/>
          <a:p>
            <a:pPr algn="r" rtl="1"/>
            <a:r>
              <a:rPr lang="ar-SY"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أول</a:t>
            </a:r>
            <a:endParaRPr lang="en-US" dirty="0">
              <a:latin typeface="Traditional Arabic" pitchFamily="18" charset="-78"/>
              <a:cs typeface="Traditional Arabic" pitchFamily="18" charset="-78"/>
            </a:endParaRPr>
          </a:p>
        </p:txBody>
      </p:sp>
      <p:sp>
        <p:nvSpPr>
          <p:cNvPr id="11" name="TextBox 10"/>
          <p:cNvSpPr txBox="1"/>
          <p:nvPr/>
        </p:nvSpPr>
        <p:spPr>
          <a:xfrm>
            <a:off x="7696200" y="4572000"/>
            <a:ext cx="1447800" cy="584775"/>
          </a:xfrm>
          <a:prstGeom prst="rect">
            <a:avLst/>
          </a:prstGeom>
          <a:noFill/>
        </p:spPr>
        <p:txBody>
          <a:bodyPr wrap="square" rtlCol="0">
            <a:spAutoFit/>
          </a:bodyPr>
          <a:lstStyle/>
          <a:p>
            <a:pPr algn="r" rtl="1"/>
            <a:r>
              <a:rPr lang="ar-SY"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ثاني</a:t>
            </a:r>
            <a:endParaRPr lang="en-US" dirty="0">
              <a:latin typeface="Traditional Arabic" pitchFamily="18" charset="-78"/>
              <a:cs typeface="Traditional Arabic" pitchFamily="18" charset="-78"/>
            </a:endParaRPr>
          </a:p>
        </p:txBody>
      </p:sp>
      <p:sp>
        <p:nvSpPr>
          <p:cNvPr id="12" name="TextBox 11"/>
          <p:cNvSpPr txBox="1"/>
          <p:nvPr/>
        </p:nvSpPr>
        <p:spPr>
          <a:xfrm>
            <a:off x="762000" y="5105400"/>
            <a:ext cx="8382000" cy="830997"/>
          </a:xfrm>
          <a:prstGeom prst="rect">
            <a:avLst/>
          </a:prstGeom>
          <a:noFill/>
        </p:spPr>
        <p:txBody>
          <a:bodyPr wrap="square" rtlCol="0">
            <a:spAutoFit/>
          </a:bodyPr>
          <a:lstStyle/>
          <a:p>
            <a:pPr algn="r" rtl="1"/>
            <a:r>
              <a:rPr lang="ar-SY"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الاقتران الغليسيني لحمض الصفصاف يتحول إلى </a:t>
            </a: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Acid </a:t>
            </a:r>
            <a:r>
              <a:rPr lang="en-US" sz="2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Salicyluric</a:t>
            </a:r>
            <a:endPar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endParaRPr>
          </a:p>
          <a:p>
            <a:r>
              <a:rPr lang="ar-SA" sz="2400" dirty="0" smtClean="0"/>
              <a:t> </a:t>
            </a:r>
            <a:endParaRPr 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0" y="877669"/>
            <a:ext cx="1447800" cy="830997"/>
          </a:xfrm>
          <a:prstGeom prst="rect">
            <a:avLst/>
          </a:prstGeom>
          <a:solidFill>
            <a:srgbClr val="FFFF00"/>
          </a:solidFill>
          <a:effectLst>
            <a:softEdge rad="317500"/>
          </a:effectLst>
          <a:scene3d>
            <a:camera prst="orthographicFront"/>
            <a:lightRig rig="threePt" dir="t"/>
          </a:scene3d>
          <a:sp3d/>
        </p:spPr>
        <p:txBody>
          <a:bodyPr wrap="square" rtlCol="0">
            <a:prstTxWarp prst="textWave1">
              <a:avLst>
                <a:gd name="adj1" fmla="val 12500"/>
                <a:gd name="adj2" fmla="val 0"/>
              </a:avLst>
            </a:prstTxWarp>
            <a:spAutoFit/>
          </a:bodyPr>
          <a:lstStyle/>
          <a:p>
            <a:pPr algn="r" rtl="1"/>
            <a:r>
              <a:rPr lang="ar-SY" sz="4800" b="1" dirty="0" smtClean="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rPr>
              <a:t>رابعاً</a:t>
            </a:r>
            <a:endParaRPr lang="en-US" sz="4800" b="1" dirty="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endParaRPr>
          </a:p>
        </p:txBody>
      </p:sp>
      <p:sp>
        <p:nvSpPr>
          <p:cNvPr id="5" name="TextBox 4"/>
          <p:cNvSpPr txBox="1"/>
          <p:nvPr/>
        </p:nvSpPr>
        <p:spPr>
          <a:xfrm>
            <a:off x="4419600" y="1106269"/>
            <a:ext cx="3124200" cy="646331"/>
          </a:xfrm>
          <a:prstGeom prst="rect">
            <a:avLst/>
          </a:prstGeom>
          <a:noFill/>
        </p:spPr>
        <p:txBody>
          <a:bodyPr wrap="square" rtlCol="0">
            <a:spAutoFit/>
          </a:bodyPr>
          <a:lstStyle/>
          <a:p>
            <a:pPr algn="r" rtl="1"/>
            <a:r>
              <a:rPr lang="ar-SA"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rPr>
              <a:t>تشكل مركبات أستيلية </a:t>
            </a:r>
            <a:endParaRPr lang="en-US"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endParaRPr>
          </a:p>
        </p:txBody>
      </p:sp>
      <p:sp>
        <p:nvSpPr>
          <p:cNvPr id="92161" name="Rectangle 1"/>
          <p:cNvSpPr>
            <a:spLocks noChangeArrowheads="1"/>
          </p:cNvSpPr>
          <p:nvPr/>
        </p:nvSpPr>
        <p:spPr bwMode="auto">
          <a:xfrm>
            <a:off x="0" y="1981200"/>
            <a:ext cx="914400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pitchFamily="34" charset="0"/>
                <a:ea typeface="Calibri" pitchFamily="34" charset="0"/>
                <a:cs typeface="Arial" pitchFamily="34" charset="0"/>
              </a:rPr>
              <a:t>تتم في الكبد وتخص </a:t>
            </a:r>
            <a:r>
              <a:rPr kumimoji="0" lang="ar-SA" sz="2800" b="1" i="0"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ea typeface="Calibri" pitchFamily="34" charset="0"/>
                <a:cs typeface="Arial" pitchFamily="34" charset="0"/>
              </a:rPr>
              <a:t>المركبات الأمينية العطرية </a:t>
            </a:r>
            <a:r>
              <a:rPr kumimoji="0" lang="en-US" sz="2800" b="1" i="0"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ea typeface="Calibri" pitchFamily="34" charset="0"/>
                <a:cs typeface="Arial" pitchFamily="34" charset="0"/>
              </a:rPr>
              <a:t>RNH</a:t>
            </a:r>
            <a:r>
              <a:rPr kumimoji="0" lang="en-US" sz="2800" b="1" i="0" u="none" strike="noStrike" cap="all" normalizeH="0" baseline="-300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ea typeface="Calibri" pitchFamily="34" charset="0"/>
                <a:cs typeface="Arial" pitchFamily="34" charset="0"/>
              </a:rPr>
              <a:t>2</a:t>
            </a:r>
            <a:r>
              <a:rPr kumimoji="0" lang="ar-SA" sz="2800" b="1" i="0"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ea typeface="Calibri" pitchFamily="34" charset="0"/>
                <a:cs typeface="Arial" pitchFamily="34" charset="0"/>
              </a:rPr>
              <a:t> و </a:t>
            </a:r>
            <a:r>
              <a:rPr kumimoji="0" lang="en-US" sz="2800" b="1" i="0"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ea typeface="Calibri" pitchFamily="34" charset="0"/>
                <a:cs typeface="Arial" pitchFamily="34" charset="0"/>
              </a:rPr>
              <a:t>RNH-NH</a:t>
            </a:r>
            <a:r>
              <a:rPr kumimoji="0" lang="en-US" sz="2800" b="1" i="0" u="none" strike="noStrike" cap="all" normalizeH="0" baseline="-300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ea typeface="Calibri" pitchFamily="34" charset="0"/>
                <a:cs typeface="Arial" pitchFamily="34" charset="0"/>
              </a:rPr>
              <a:t>2</a:t>
            </a:r>
            <a:r>
              <a:rPr kumimoji="0" lang="ar-SA" sz="2800" b="1" i="0"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ea typeface="Calibri" pitchFamily="34" charset="0"/>
                <a:cs typeface="Arial" pitchFamily="34" charset="0"/>
              </a:rPr>
              <a:t> </a:t>
            </a:r>
            <a:r>
              <a:rPr kumimoji="0" lang="ar-SA" sz="28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pitchFamily="34" charset="0"/>
                <a:ea typeface="Calibri" pitchFamily="34" charset="0"/>
                <a:cs typeface="Arial" pitchFamily="34" charset="0"/>
              </a:rPr>
              <a:t>حيث تتحول إلى </a:t>
            </a:r>
            <a:r>
              <a:rPr kumimoji="0" lang="ar-SA" sz="2800" b="1" i="0" strike="noStrike" normalizeH="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Fill>
                  <a:solidFill>
                    <a:srgbClr val="FF0000"/>
                  </a:solidFill>
                </a:uFill>
                <a:latin typeface="Calibri" pitchFamily="34" charset="0"/>
                <a:ea typeface="Calibri" pitchFamily="34" charset="0"/>
                <a:cs typeface="Arial" pitchFamily="34" charset="0"/>
              </a:rPr>
              <a:t>أميد</a:t>
            </a:r>
            <a:r>
              <a:rPr kumimoji="0" lang="ar-SA" sz="2800" b="1"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pitchFamily="34" charset="0"/>
                <a:ea typeface="Calibri" pitchFamily="34" charset="0"/>
                <a:cs typeface="Arial" pitchFamily="34" charset="0"/>
              </a:rPr>
              <a:t> </a:t>
            </a:r>
            <a:r>
              <a:rPr kumimoji="0" lang="ar-SA" sz="2800" b="1" i="0" u="none" strike="noStrike" normalizeH="0" baseline="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Calibri" pitchFamily="34" charset="0"/>
                <a:ea typeface="Calibri" pitchFamily="34" charset="0"/>
                <a:cs typeface="Arial" pitchFamily="34" charset="0"/>
              </a:rPr>
              <a:t>على الشكل التالي</a:t>
            </a:r>
            <a:endParaRPr kumimoji="0" lang="ar-SA"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2162" name="Picture 2" descr="C:\Users\Jack\Desktop\DAD\المحاضرات\المحاضرة الثالثة\5.jpg"/>
          <p:cNvPicPr>
            <a:picLocks noChangeAspect="1" noChangeArrowheads="1"/>
          </p:cNvPicPr>
          <p:nvPr/>
        </p:nvPicPr>
        <p:blipFill>
          <a:blip r:embed="rId2" cstate="print"/>
          <a:srcRect/>
          <a:stretch>
            <a:fillRect/>
          </a:stretch>
        </p:blipFill>
        <p:spPr bwMode="auto">
          <a:xfrm>
            <a:off x="119250" y="3429000"/>
            <a:ext cx="9024750" cy="9906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91" name="Picture 7" descr="C:\Users\Jack\Desktop\DAD\المحاضرات\المحاضرة الثالثة\6.jpg"/>
          <p:cNvPicPr>
            <a:picLocks noChangeAspect="1" noChangeArrowheads="1"/>
          </p:cNvPicPr>
          <p:nvPr/>
        </p:nvPicPr>
        <p:blipFill>
          <a:blip r:embed="rId2" cstate="print"/>
          <a:srcRect/>
          <a:stretch>
            <a:fillRect/>
          </a:stretch>
        </p:blipFill>
        <p:spPr bwMode="auto">
          <a:xfrm>
            <a:off x="0" y="1600200"/>
            <a:ext cx="4706112" cy="941223"/>
          </a:xfrm>
          <a:prstGeom prst="rect">
            <a:avLst/>
          </a:prstGeom>
          <a:noFill/>
        </p:spPr>
      </p:pic>
      <p:sp>
        <p:nvSpPr>
          <p:cNvPr id="15" name="TextBox 14"/>
          <p:cNvSpPr txBox="1"/>
          <p:nvPr/>
        </p:nvSpPr>
        <p:spPr>
          <a:xfrm>
            <a:off x="152400" y="4648200"/>
            <a:ext cx="3657600" cy="2077403"/>
          </a:xfrm>
          <a:prstGeom prst="wedgeEllipseCallout">
            <a:avLst>
              <a:gd name="adj1" fmla="val -38604"/>
              <a:gd name="adj2" fmla="val 45083"/>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rtl="1"/>
            <a:r>
              <a:rPr lang="ar-SA" b="1" dirty="0" smtClean="0">
                <a:ln w="1905"/>
                <a:solidFill>
                  <a:schemeClr val="accent4">
                    <a:lumMod val="75000"/>
                  </a:schemeClr>
                </a:solidFill>
                <a:effectLst>
                  <a:innerShdw blurRad="69850" dist="43180" dir="5400000">
                    <a:srgbClr val="000000">
                      <a:alpha val="65000"/>
                    </a:srgbClr>
                  </a:innerShdw>
                </a:effectLst>
              </a:rPr>
              <a:t>كما توجد بعض الشوارد المعدنية تستقلب بهذا الشكل كالزرنيخ الذي يتحول إلى دي ميتيل أرسين ذو رائحة الثوم وهو يطرح عن طريق الرئتين . </a:t>
            </a:r>
            <a:endParaRPr lang="en-US" b="1" dirty="0" smtClean="0">
              <a:ln w="1905"/>
              <a:solidFill>
                <a:schemeClr val="accent4">
                  <a:lumMod val="75000"/>
                </a:schemeClr>
              </a:solidFill>
              <a:effectLst>
                <a:innerShdw blurRad="69850" dist="43180" dir="5400000">
                  <a:srgbClr val="000000">
                    <a:alpha val="65000"/>
                  </a:srgbClr>
                </a:innerShdw>
              </a:effectLst>
            </a:endParaRPr>
          </a:p>
        </p:txBody>
      </p:sp>
      <p:pic>
        <p:nvPicPr>
          <p:cNvPr id="17" name="Picture 16" descr="C:\Users\Jack\Desktop\DAD\MU2 pic\14.jpg"/>
          <p:cNvPicPr/>
          <p:nvPr/>
        </p:nvPicPr>
        <p:blipFill>
          <a:blip r:embed="rId3" cstate="print"/>
          <a:srcRect b="5882"/>
          <a:stretch>
            <a:fillRect/>
          </a:stretch>
        </p:blipFill>
        <p:spPr bwMode="auto">
          <a:xfrm>
            <a:off x="5181600" y="3200400"/>
            <a:ext cx="2895600" cy="3657600"/>
          </a:xfrm>
          <a:prstGeom prst="rect">
            <a:avLst/>
          </a:prstGeom>
          <a:noFill/>
          <a:ln w="9525">
            <a:noFill/>
            <a:miter lim="800000"/>
            <a:headEnd/>
            <a:tailEnd/>
          </a:ln>
        </p:spPr>
      </p:pic>
      <p:sp>
        <p:nvSpPr>
          <p:cNvPr id="4" name="TextBox 3"/>
          <p:cNvSpPr txBox="1"/>
          <p:nvPr/>
        </p:nvSpPr>
        <p:spPr>
          <a:xfrm>
            <a:off x="7620000" y="533400"/>
            <a:ext cx="1447800" cy="830997"/>
          </a:xfrm>
          <a:prstGeom prst="rect">
            <a:avLst/>
          </a:prstGeom>
          <a:solidFill>
            <a:srgbClr val="FFFF00"/>
          </a:solidFill>
          <a:effectLst>
            <a:softEdge rad="317500"/>
          </a:effectLst>
          <a:scene3d>
            <a:camera prst="orthographicFront"/>
            <a:lightRig rig="threePt" dir="t"/>
          </a:scene3d>
          <a:sp3d/>
        </p:spPr>
        <p:txBody>
          <a:bodyPr wrap="square" rtlCol="0">
            <a:prstTxWarp prst="textWave1">
              <a:avLst>
                <a:gd name="adj1" fmla="val 12500"/>
                <a:gd name="adj2" fmla="val 0"/>
              </a:avLst>
            </a:prstTxWarp>
            <a:spAutoFit/>
          </a:bodyPr>
          <a:lstStyle/>
          <a:p>
            <a:pPr algn="r" rtl="1"/>
            <a:r>
              <a:rPr lang="ar-SY" sz="4800" b="1" dirty="0" smtClean="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rPr>
              <a:t>خامساً</a:t>
            </a:r>
            <a:endParaRPr lang="en-US" sz="4800" b="1" dirty="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endParaRPr>
          </a:p>
        </p:txBody>
      </p:sp>
      <p:sp>
        <p:nvSpPr>
          <p:cNvPr id="5" name="TextBox 4"/>
          <p:cNvSpPr txBox="1"/>
          <p:nvPr/>
        </p:nvSpPr>
        <p:spPr>
          <a:xfrm>
            <a:off x="4419600" y="762000"/>
            <a:ext cx="3124200" cy="646331"/>
          </a:xfrm>
          <a:prstGeom prst="rect">
            <a:avLst/>
          </a:prstGeom>
          <a:noFill/>
        </p:spPr>
        <p:txBody>
          <a:bodyPr wrap="square" rtlCol="0">
            <a:spAutoFit/>
          </a:bodyPr>
          <a:lstStyle/>
          <a:p>
            <a:pPr algn="r" rtl="1"/>
            <a:r>
              <a:rPr lang="ar-SA"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rPr>
              <a:t>تشكل مركبات أستيلية </a:t>
            </a:r>
            <a:endParaRPr lang="en-US"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endParaRPr>
          </a:p>
        </p:txBody>
      </p:sp>
      <p:sp>
        <p:nvSpPr>
          <p:cNvPr id="6" name="Rectangle 5"/>
          <p:cNvSpPr/>
          <p:nvPr/>
        </p:nvSpPr>
        <p:spPr>
          <a:xfrm>
            <a:off x="4419600" y="1378803"/>
            <a:ext cx="4724400" cy="1569660"/>
          </a:xfrm>
          <a:prstGeom prst="rect">
            <a:avLst/>
          </a:prstGeom>
        </p:spPr>
        <p:txBody>
          <a:bodyPr wrap="square">
            <a:spAutoFit/>
          </a:bodyPr>
          <a:lstStyle/>
          <a:p>
            <a:pPr algn="r" rtl="1"/>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إن نزع جذر الميتيل نزعاً تأكسدياً </a:t>
            </a:r>
            <a:r>
              <a:rPr lang="ar-SY"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يحدث بكثرة </a:t>
            </a:r>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في المتعضية ولكن إدخال جذر الميتيل نادر وقليل في الجسم ويتم على المركبات التي تحوي </a:t>
            </a:r>
            <a:r>
              <a:rPr lang="ar-SA"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أمين هيدروكسيل أو سلفوهيدريل</a:t>
            </a:r>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9318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TextBox 15"/>
          <p:cNvSpPr txBox="1"/>
          <p:nvPr/>
        </p:nvSpPr>
        <p:spPr>
          <a:xfrm>
            <a:off x="7315200" y="3352800"/>
            <a:ext cx="1828800" cy="523220"/>
          </a:xfrm>
          <a:prstGeom prst="rect">
            <a:avLst/>
          </a:prstGeom>
          <a:noFill/>
        </p:spPr>
        <p:txBody>
          <a:bodyPr wrap="square" rtlCol="0">
            <a:spAutoFit/>
          </a:bodyPr>
          <a:lstStyle/>
          <a:p>
            <a:pPr algn="r" rtl="1"/>
            <a:r>
              <a:rPr lang="ar-SY"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أول:</a:t>
            </a:r>
            <a:endPar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endParaRPr>
          </a:p>
        </p:txBody>
      </p:sp>
      <p:sp>
        <p:nvSpPr>
          <p:cNvPr id="93196" name="Rectangle 12"/>
          <p:cNvSpPr>
            <a:spLocks noChangeArrowheads="1"/>
          </p:cNvSpPr>
          <p:nvPr/>
        </p:nvSpPr>
        <p:spPr bwMode="auto">
          <a:xfrm>
            <a:off x="0" y="4114800"/>
            <a:ext cx="61722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1990725"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HS-CH</a:t>
            </a:r>
            <a:r>
              <a:rPr kumimoji="0" lang="en-US" sz="2000" b="0" i="0" u="none" strike="noStrike" cap="none" normalizeH="0" baseline="-30000" dirty="0" smtClean="0">
                <a:ln>
                  <a:noFill/>
                </a:ln>
                <a:solidFill>
                  <a:schemeClr val="tx1"/>
                </a:solidFill>
                <a:effectLst/>
                <a:latin typeface="Calibri" pitchFamily="34" charset="0"/>
                <a:ea typeface="Calibri" pitchFamily="34" charset="0"/>
                <a:cs typeface="Arial" pitchFamily="34" charset="0"/>
              </a:rPr>
              <a:t>2</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CH</a:t>
            </a:r>
            <a:r>
              <a:rPr kumimoji="0" lang="en-US" sz="2000" b="0" i="0" u="none" strike="noStrike" cap="none" normalizeH="0" baseline="-30000" dirty="0" smtClean="0">
                <a:ln>
                  <a:noFill/>
                </a:ln>
                <a:solidFill>
                  <a:schemeClr val="tx1"/>
                </a:solidFill>
                <a:effectLst/>
                <a:latin typeface="Calibri" pitchFamily="34" charset="0"/>
                <a:ea typeface="Calibri" pitchFamily="34" charset="0"/>
                <a:cs typeface="Arial" pitchFamily="34" charset="0"/>
              </a:rPr>
              <a:t>2</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OH	</a:t>
            </a:r>
            <a:r>
              <a:rPr kumimoji="0" lang="ar-SY"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CH</a:t>
            </a:r>
            <a:r>
              <a:rPr kumimoji="0" lang="en-US" sz="2000" b="0" i="0" u="none" strike="noStrike" cap="none" normalizeH="0" baseline="-30000" dirty="0" smtClean="0">
                <a:ln>
                  <a:noFill/>
                </a:ln>
                <a:solidFill>
                  <a:schemeClr val="tx1"/>
                </a:solidFill>
                <a:effectLst/>
                <a:latin typeface="Calibri" pitchFamily="34" charset="0"/>
                <a:ea typeface="Calibri" pitchFamily="34" charset="0"/>
                <a:cs typeface="Arial" pitchFamily="34" charset="0"/>
              </a:rPr>
              <a:t>3</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-S-CH</a:t>
            </a:r>
            <a:r>
              <a:rPr kumimoji="0" lang="en-US" sz="2000" b="0" i="0" u="none" strike="noStrike" cap="none" normalizeH="0" baseline="-30000" dirty="0" smtClean="0">
                <a:ln>
                  <a:noFill/>
                </a:ln>
                <a:solidFill>
                  <a:schemeClr val="tx1"/>
                </a:solidFill>
                <a:effectLst/>
                <a:latin typeface="Calibri" pitchFamily="34" charset="0"/>
                <a:ea typeface="Calibri" pitchFamily="34" charset="0"/>
                <a:cs typeface="Arial" pitchFamily="34" charset="0"/>
              </a:rPr>
              <a:t>2</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CH</a:t>
            </a:r>
            <a:r>
              <a:rPr kumimoji="0" lang="en-US" sz="2000" b="0" i="0" u="none" strike="noStrike" cap="none" normalizeH="0" baseline="-30000" dirty="0" smtClean="0">
                <a:ln>
                  <a:noFill/>
                </a:ln>
                <a:solidFill>
                  <a:schemeClr val="tx1"/>
                </a:solidFill>
                <a:effectLst/>
                <a:latin typeface="Calibri" pitchFamily="34" charset="0"/>
                <a:ea typeface="Calibri" pitchFamily="34" charset="0"/>
                <a:cs typeface="Arial" pitchFamily="34" charset="0"/>
              </a:rPr>
              <a:t>2</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OH</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1990725" algn="l"/>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Mercapto Ethanol          </a:t>
            </a:r>
            <a:r>
              <a:rPr kumimoji="0" lang="ar-SY"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S-Methyl Mercapto Ethanol</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Box 11"/>
          <p:cNvSpPr txBox="1"/>
          <p:nvPr/>
        </p:nvSpPr>
        <p:spPr>
          <a:xfrm>
            <a:off x="3276600" y="3429000"/>
            <a:ext cx="1828800" cy="523220"/>
          </a:xfrm>
          <a:prstGeom prst="rect">
            <a:avLst/>
          </a:prstGeom>
          <a:noFill/>
        </p:spPr>
        <p:txBody>
          <a:bodyPr wrap="square" rtlCol="0">
            <a:spAutoFit/>
          </a:bodyPr>
          <a:lstStyle/>
          <a:p>
            <a:pPr algn="r" rtl="1"/>
            <a:r>
              <a:rPr lang="ar-SY"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 ثاني:</a:t>
            </a:r>
            <a:endPar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endParaRPr>
          </a:p>
        </p:txBody>
      </p:sp>
      <p:cxnSp>
        <p:nvCxnSpPr>
          <p:cNvPr id="14" name="Straight Arrow Connector 13"/>
          <p:cNvCxnSpPr/>
          <p:nvPr/>
        </p:nvCxnSpPr>
        <p:spPr>
          <a:xfrm>
            <a:off x="1600200" y="43434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0" y="533400"/>
            <a:ext cx="1447800" cy="830997"/>
          </a:xfrm>
          <a:prstGeom prst="rect">
            <a:avLst/>
          </a:prstGeom>
          <a:solidFill>
            <a:srgbClr val="FFFF00"/>
          </a:solidFill>
          <a:effectLst>
            <a:softEdge rad="317500"/>
          </a:effectLst>
          <a:scene3d>
            <a:camera prst="orthographicFront"/>
            <a:lightRig rig="threePt" dir="t"/>
          </a:scene3d>
          <a:sp3d/>
        </p:spPr>
        <p:txBody>
          <a:bodyPr wrap="square" rtlCol="0">
            <a:prstTxWarp prst="textWave1">
              <a:avLst>
                <a:gd name="adj1" fmla="val 12500"/>
                <a:gd name="adj2" fmla="val 0"/>
              </a:avLst>
            </a:prstTxWarp>
            <a:spAutoFit/>
          </a:bodyPr>
          <a:lstStyle/>
          <a:p>
            <a:pPr algn="r" rtl="1"/>
            <a:r>
              <a:rPr lang="ar-SY" sz="4800" b="1" dirty="0" smtClean="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rPr>
              <a:t>سادساً</a:t>
            </a:r>
            <a:endParaRPr lang="en-US" sz="4800" b="1" dirty="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endParaRPr>
          </a:p>
        </p:txBody>
      </p:sp>
      <p:sp>
        <p:nvSpPr>
          <p:cNvPr id="5" name="TextBox 4"/>
          <p:cNvSpPr txBox="1"/>
          <p:nvPr/>
        </p:nvSpPr>
        <p:spPr>
          <a:xfrm>
            <a:off x="3962400" y="762000"/>
            <a:ext cx="3581400" cy="646331"/>
          </a:xfrm>
          <a:prstGeom prst="rect">
            <a:avLst/>
          </a:prstGeom>
          <a:noFill/>
        </p:spPr>
        <p:txBody>
          <a:bodyPr wrap="square" rtlCol="0">
            <a:spAutoFit/>
          </a:bodyPr>
          <a:lstStyle/>
          <a:p>
            <a:pPr algn="r" rtl="1"/>
            <a:r>
              <a:rPr lang="ar-SA"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rPr>
              <a:t>تشكل </a:t>
            </a:r>
            <a:r>
              <a:rPr lang="ar-SY"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rPr>
              <a:t>م</a:t>
            </a:r>
            <a:r>
              <a:rPr lang="ar-SA"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rPr>
              <a:t>ركبات ميركابتورية </a:t>
            </a:r>
            <a:endParaRPr lang="en-US"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endParaRPr>
          </a:p>
        </p:txBody>
      </p:sp>
      <p:sp>
        <p:nvSpPr>
          <p:cNvPr id="6" name="Rectangle 5"/>
          <p:cNvSpPr/>
          <p:nvPr/>
        </p:nvSpPr>
        <p:spPr>
          <a:xfrm>
            <a:off x="0" y="1600200"/>
            <a:ext cx="9144000" cy="830997"/>
          </a:xfrm>
          <a:prstGeom prst="rect">
            <a:avLst/>
          </a:prstGeom>
        </p:spPr>
        <p:txBody>
          <a:bodyPr wrap="square">
            <a:spAutoFit/>
          </a:bodyPr>
          <a:lstStyle/>
          <a:p>
            <a:pPr algn="r" rtl="1"/>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يتم في الكبد اعتباراً من المركبات العطرية التي تتحول إلى مشتقات </a:t>
            </a:r>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a:t>
            </a:r>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أستيل سيستئين .</a:t>
            </a:r>
            <a:endPar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7" name="Picture 6" descr="C:\Users\Jack\Desktop\DAD\MU2 pic\15.jpg"/>
          <p:cNvPicPr/>
          <p:nvPr/>
        </p:nvPicPr>
        <p:blipFill>
          <a:blip r:embed="rId2" cstate="print"/>
          <a:srcRect/>
          <a:stretch>
            <a:fillRect/>
          </a:stretch>
        </p:blipFill>
        <p:spPr bwMode="auto">
          <a:xfrm>
            <a:off x="1295400" y="2590800"/>
            <a:ext cx="67818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0" y="533400"/>
            <a:ext cx="1447800" cy="830997"/>
          </a:xfrm>
          <a:prstGeom prst="rect">
            <a:avLst/>
          </a:prstGeom>
          <a:solidFill>
            <a:srgbClr val="FFFF00"/>
          </a:solidFill>
          <a:effectLst>
            <a:softEdge rad="317500"/>
          </a:effectLst>
          <a:scene3d>
            <a:camera prst="orthographicFront"/>
            <a:lightRig rig="threePt" dir="t"/>
          </a:scene3d>
          <a:sp3d/>
        </p:spPr>
        <p:txBody>
          <a:bodyPr wrap="square" rtlCol="0">
            <a:prstTxWarp prst="textWave1">
              <a:avLst>
                <a:gd name="adj1" fmla="val 12500"/>
                <a:gd name="adj2" fmla="val 0"/>
              </a:avLst>
            </a:prstTxWarp>
            <a:spAutoFit/>
          </a:bodyPr>
          <a:lstStyle/>
          <a:p>
            <a:pPr algn="r" rtl="1"/>
            <a:r>
              <a:rPr lang="ar-SY" sz="4800" b="1" dirty="0" smtClean="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rPr>
              <a:t>سابعاً</a:t>
            </a:r>
            <a:endParaRPr lang="en-US" sz="4800" b="1" dirty="0">
              <a:ln>
                <a:solidFill>
                  <a:srgbClr val="000000">
                    <a:alpha val="37000"/>
                  </a:srgbClr>
                </a:solidFill>
              </a:ln>
              <a:gradFill flip="none" rotWithShape="1">
                <a:gsLst>
                  <a:gs pos="28000">
                    <a:srgbClr val="A62B12"/>
                  </a:gs>
                  <a:gs pos="64999">
                    <a:srgbClr val="F0EBD5"/>
                  </a:gs>
                  <a:gs pos="100000">
                    <a:srgbClr val="D1C39F"/>
                  </a:gs>
                </a:gsLst>
                <a:lin ang="16200000" scaled="1"/>
                <a:tileRect/>
              </a:gradFill>
              <a:effectLst>
                <a:outerShdw blurRad="38100" dist="38100" dir="2700000" algn="tl">
                  <a:srgbClr val="000000">
                    <a:alpha val="43137"/>
                  </a:srgbClr>
                </a:outerShdw>
              </a:effectLst>
              <a:latin typeface="Adobe Arabic" pitchFamily="18" charset="-78"/>
              <a:cs typeface="Adobe Arabic" pitchFamily="18" charset="-78"/>
            </a:endParaRPr>
          </a:p>
        </p:txBody>
      </p:sp>
      <p:sp>
        <p:nvSpPr>
          <p:cNvPr id="5" name="TextBox 4"/>
          <p:cNvSpPr txBox="1"/>
          <p:nvPr/>
        </p:nvSpPr>
        <p:spPr>
          <a:xfrm>
            <a:off x="3962400" y="762000"/>
            <a:ext cx="3581400" cy="646331"/>
          </a:xfrm>
          <a:prstGeom prst="rect">
            <a:avLst/>
          </a:prstGeom>
          <a:noFill/>
        </p:spPr>
        <p:txBody>
          <a:bodyPr wrap="square" rtlCol="0">
            <a:spAutoFit/>
          </a:bodyPr>
          <a:lstStyle/>
          <a:p>
            <a:pPr algn="r" rtl="1"/>
            <a:r>
              <a:rPr lang="ar-SA"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rPr>
              <a:t>تشكل مركبات تيوسيانية </a:t>
            </a:r>
            <a:endParaRPr lang="en-US" sz="3600" b="1" dirty="0" smtClean="0">
              <a:ln>
                <a:solidFill>
                  <a:srgbClr val="4F1F09"/>
                </a:solidFill>
              </a:ln>
              <a:solidFill>
                <a:srgbClr val="DA5418"/>
              </a:solidFill>
              <a:effectLst>
                <a:outerShdw dist="63500" dir="3240000" sx="104000" sy="104000" algn="t" rotWithShape="0">
                  <a:prstClr val="black">
                    <a:alpha val="41000"/>
                  </a:prstClr>
                </a:outerShdw>
              </a:effectLst>
              <a:latin typeface="Traditional Arabic" pitchFamily="18" charset="-78"/>
              <a:cs typeface="Traditional Arabic" pitchFamily="18" charset="-78"/>
            </a:endParaRPr>
          </a:p>
        </p:txBody>
      </p:sp>
      <p:sp>
        <p:nvSpPr>
          <p:cNvPr id="6" name="Rectangle 5"/>
          <p:cNvSpPr/>
          <p:nvPr/>
        </p:nvSpPr>
        <p:spPr>
          <a:xfrm>
            <a:off x="0" y="1600200"/>
            <a:ext cx="9144000" cy="3416320"/>
          </a:xfrm>
          <a:prstGeom prst="rect">
            <a:avLst/>
          </a:prstGeom>
        </p:spPr>
        <p:txBody>
          <a:bodyPr wrap="square">
            <a:spAutoFit/>
          </a:bodyPr>
          <a:lstStyle/>
          <a:p>
            <a:pPr algn="r" rtl="1"/>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يتم تحول المركبات السيانورية إلى مركبات تيوسيانية تحت تأثير أنزيم روديناز وبوجود الكبريت الذي يتم الحصول عليه من البروتينات و الحموض الأمينية التي تحوي الكبريت كالسيستئين و الميتيونين .</a:t>
            </a:r>
            <a:endPar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rtl="1"/>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endPar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CN </a:t>
            </a:r>
            <a:r>
              <a:rPr lang="ar-SY"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SCN</a:t>
            </a:r>
          </a:p>
          <a:p>
            <a:pPr rtl="1"/>
            <a:r>
              <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p>
          <a:p>
            <a:pPr algn="r" rtl="1"/>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يطرح الناتج عن طريق البول بشكل أملاح تدعى (رودائيد) ويتم الكشف عنها بتفاعلها مع كلوريد الحديد وإعطائها اللون الأحمر وهي أقل سمية من السيانيد بحوالي 300 مرة .</a:t>
            </a:r>
            <a:endPar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endParaRPr 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cxnSp>
        <p:nvCxnSpPr>
          <p:cNvPr id="8" name="Straight Arrow Connector 7"/>
          <p:cNvCxnSpPr/>
          <p:nvPr/>
        </p:nvCxnSpPr>
        <p:spPr>
          <a:xfrm>
            <a:off x="685800" y="3352800"/>
            <a:ext cx="1828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90600" y="3048000"/>
            <a:ext cx="1295400" cy="369332"/>
          </a:xfrm>
          <a:prstGeom prst="rect">
            <a:avLst/>
          </a:prstGeom>
          <a:noFill/>
        </p:spPr>
        <p:txBody>
          <a:bodyPr wrap="square" rtlCol="0">
            <a:spAutoFit/>
          </a:bodyPr>
          <a:lstStyle/>
          <a:p>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Rodinase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Users\Jack\Desktop\DAD\MU2 pic\16.jpg"/>
          <p:cNvPicPr/>
          <p:nvPr/>
        </p:nvPicPr>
        <p:blipFill>
          <a:blip r:embed="rId2" cstate="print"/>
          <a:srcRect/>
          <a:stretch>
            <a:fillRect/>
          </a:stretch>
        </p:blipFill>
        <p:spPr bwMode="auto">
          <a:xfrm>
            <a:off x="838200" y="4038600"/>
            <a:ext cx="7181850" cy="1343025"/>
          </a:xfrm>
          <a:prstGeom prst="rect">
            <a:avLst/>
          </a:prstGeom>
          <a:noFill/>
          <a:ln w="9525">
            <a:noFill/>
            <a:miter lim="800000"/>
            <a:headEnd/>
            <a:tailEnd/>
          </a:ln>
        </p:spPr>
      </p:pic>
      <p:sp>
        <p:nvSpPr>
          <p:cNvPr id="4" name="Title 1"/>
          <p:cNvSpPr txBox="1">
            <a:spLocks/>
          </p:cNvSpPr>
          <p:nvPr/>
        </p:nvSpPr>
        <p:spPr>
          <a:xfrm>
            <a:off x="381000" y="381000"/>
            <a:ext cx="8153400" cy="904875"/>
          </a:xfrm>
          <a:prstGeom prst="rect">
            <a:avLst/>
          </a:prstGeom>
        </p:spPr>
        <p:txBody>
          <a:bodyPr vert="horz" anchor="b">
            <a:noAutofit/>
          </a:bodyPr>
          <a:lstStyle/>
          <a:p>
            <a:pPr algn="ctr" rtl="1">
              <a:spcBef>
                <a:spcPct val="0"/>
              </a:spcBef>
              <a:defRPr/>
            </a:pPr>
            <a:r>
              <a:rPr lang="ar-SA" sz="3200" b="1"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latin typeface="+mj-lt"/>
                <a:ea typeface="+mj-ea"/>
                <a:cs typeface="+mj-cs"/>
              </a:rPr>
              <a:t>دور الأنزيمات في استقلاب المواد السامة </a:t>
            </a:r>
            <a:endParaRPr lang="en-US" sz="3200" b="1" dirty="0" smtClean="0">
              <a:ln w="19050" cmpd="sng">
                <a:solidFill>
                  <a:srgbClr val="8D42C6"/>
                </a:solidFill>
                <a:round/>
              </a:ln>
              <a:gradFill>
                <a:gsLst>
                  <a:gs pos="50000">
                    <a:srgbClr val="7030A0">
                      <a:alpha val="52000"/>
                    </a:srgb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66000">
                    <a:schemeClr val="accent1">
                      <a:tint val="44500"/>
                      <a:satMod val="160000"/>
                      <a:alpha val="34000"/>
                    </a:schemeClr>
                  </a:gs>
                  <a:gs pos="100000">
                    <a:schemeClr val="accent1">
                      <a:tint val="23500"/>
                      <a:satMod val="160000"/>
                    </a:schemeClr>
                  </a:gs>
                </a:gsLst>
                <a:path path="circle">
                  <a:fillToRect l="50000" t="50000" r="50000" b="50000"/>
                </a:path>
              </a:gradFill>
              <a:effectLst>
                <a:outerShdw blurRad="177800" dist="241300" dir="5340000" sx="103000" sy="103000" algn="t" rotWithShape="0">
                  <a:srgbClr val="7030A0">
                    <a:alpha val="41000"/>
                  </a:srgbClr>
                </a:outerShdw>
              </a:effectLst>
              <a:latin typeface="+mj-lt"/>
              <a:ea typeface="+mj-ea"/>
              <a:cs typeface="+mj-cs"/>
            </a:endParaRPr>
          </a:p>
        </p:txBody>
      </p:sp>
      <p:sp>
        <p:nvSpPr>
          <p:cNvPr id="5" name="Rectangle 4"/>
          <p:cNvSpPr/>
          <p:nvPr/>
        </p:nvSpPr>
        <p:spPr>
          <a:xfrm>
            <a:off x="0" y="1295400"/>
            <a:ext cx="9144000" cy="1323439"/>
          </a:xfrm>
          <a:prstGeom prst="rect">
            <a:avLst/>
          </a:prstGeom>
        </p:spPr>
        <p:txBody>
          <a:bodyPr wrap="square">
            <a:spAutoFit/>
          </a:bodyPr>
          <a:lstStyle/>
          <a:p>
            <a:pPr algn="r" rtl="1"/>
            <a:r>
              <a:rPr lang="ar-SY"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إ</a:t>
            </a:r>
            <a:r>
              <a:rPr lang="ar-SA"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ن أغلب المواد الغريبة عن الجسم </a:t>
            </a:r>
            <a:r>
              <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r>
              <a:rPr lang="en-US" sz="20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Xenobiotic</a:t>
            </a:r>
            <a:r>
              <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r>
              <a:rPr lang="ar-SA"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سواء كانت دوائية أو سمية فهي غير قابلة للانحلال في الماء لأنها لاتحوي زمر مستقطبة ، وهي تتراكم في أنسجة الجسم ، أما طرحها من الجسم فيتم بصعوبة حيث يطرأ عليها تحولات استقلابية كثيرة لتتحول إلى مواد قابلة للانحلال في الماء ويمكن طرحها .</a:t>
            </a:r>
            <a:endPar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endParaRPr lang="en-U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TextBox 5"/>
          <p:cNvSpPr txBox="1"/>
          <p:nvPr/>
        </p:nvSpPr>
        <p:spPr>
          <a:xfrm>
            <a:off x="8382000" y="2209800"/>
            <a:ext cx="762000" cy="523220"/>
          </a:xfrm>
          <a:prstGeom prst="rect">
            <a:avLst/>
          </a:prstGeom>
          <a:noFill/>
        </p:spPr>
        <p:txBody>
          <a:bodyPr wrap="square" rtlCol="0">
            <a:spAutoFit/>
          </a:bodyPr>
          <a:lstStyle/>
          <a:p>
            <a:pPr algn="r" rtl="1"/>
            <a:r>
              <a:rPr lang="ar-SY"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مثال:</a:t>
            </a:r>
            <a:endPar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endParaRPr>
          </a:p>
        </p:txBody>
      </p:sp>
      <p:sp>
        <p:nvSpPr>
          <p:cNvPr id="7" name="TextBox 6"/>
          <p:cNvSpPr txBox="1"/>
          <p:nvPr/>
        </p:nvSpPr>
        <p:spPr>
          <a:xfrm>
            <a:off x="0" y="2590800"/>
            <a:ext cx="8991600" cy="1569660"/>
          </a:xfrm>
          <a:prstGeom prst="rect">
            <a:avLst/>
          </a:prstGeom>
          <a:noFill/>
        </p:spPr>
        <p:txBody>
          <a:bodyPr wrap="square" rtlCol="0">
            <a:spAutoFit/>
          </a:bodyPr>
          <a:lstStyle/>
          <a:p>
            <a:pPr algn="r" rtl="1"/>
            <a:r>
              <a:rPr lang="ar-SA"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الفيناسيتين مادة غير قابلة للانحلال في الماء بسبب وجود الحلقة العطرية وجذر الإيتيل وجذر الميتيل وبتحولات استقلابية يتم نزع جذر الإيتيل فتصبح متوسطة الانحلال في الماء ومتوسطة السمية ، وباقتران غلوكوروني أو كبريتي تصبح قابلة للانحلال في الماء وبالتالي تصبح قليلة السمية ويمكن طرحها .</a:t>
            </a:r>
            <a:endPar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TextBox 8"/>
          <p:cNvSpPr txBox="1"/>
          <p:nvPr/>
        </p:nvSpPr>
        <p:spPr>
          <a:xfrm>
            <a:off x="152400" y="5288340"/>
            <a:ext cx="8991600" cy="1569660"/>
          </a:xfrm>
          <a:prstGeom prst="rect">
            <a:avLst/>
          </a:prstGeom>
          <a:noFill/>
        </p:spPr>
        <p:txBody>
          <a:bodyPr wrap="square" rtlCol="0">
            <a:spAutoFit/>
          </a:bodyPr>
          <a:lstStyle/>
          <a:p>
            <a:pPr algn="r" rtl="1"/>
            <a:r>
              <a:rPr lang="ar-SA"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إن بعض المتعضيات لاتمتلك الجمل الأنزيمية التي تقوم بأكسدة المركبات السمية ومن ثم اقتران هذه المركبات ، ولهذا فإن أجسام هذه المتعضيات لاتستطيع استقلاب هذه المواد السامة ولاتستطيع طرحها ، وهذا ما يفسر لنا السمية الشديدة التي تمتلكها بعض المواد لدى دخولها أجسام الأطفال حديثي الولادة .</a:t>
            </a:r>
            <a:endPar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Jack\Desktop\DAD\المحاضرات\المجاضرة الثانية\Untitled-2.jpg"/>
          <p:cNvPicPr>
            <a:picLocks noChangeAspect="1" noChangeArrowheads="1"/>
          </p:cNvPicPr>
          <p:nvPr/>
        </p:nvPicPr>
        <p:blipFill>
          <a:blip r:embed="rId2" cstate="print"/>
          <a:srcRect/>
          <a:stretch>
            <a:fillRect/>
          </a:stretch>
        </p:blipFill>
        <p:spPr bwMode="auto">
          <a:xfrm>
            <a:off x="457200" y="1981200"/>
            <a:ext cx="8305800" cy="1535038"/>
          </a:xfrm>
          <a:prstGeom prst="rect">
            <a:avLst/>
          </a:prstGeom>
          <a:noFill/>
        </p:spPr>
      </p:pic>
      <p:sp>
        <p:nvSpPr>
          <p:cNvPr id="8" name="TextBox 7"/>
          <p:cNvSpPr txBox="1"/>
          <p:nvPr/>
        </p:nvSpPr>
        <p:spPr>
          <a:xfrm>
            <a:off x="533400" y="4495800"/>
            <a:ext cx="8229600" cy="1631216"/>
          </a:xfrm>
          <a:prstGeom prst="rect">
            <a:avLst/>
          </a:prstGeom>
          <a:noFill/>
        </p:spPr>
        <p:txBody>
          <a:bodyPr wrap="square" rtlCol="0">
            <a:spAutoFit/>
          </a:bodyPr>
          <a:lstStyle/>
          <a:p>
            <a:pPr algn="ctr" rtl="1"/>
            <a:r>
              <a:rPr lang="ar-SY"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يمكننا أن نقسم هذه التفاعلات إلى مرحلتين </a:t>
            </a:r>
            <a:endPar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endParaRPr>
          </a:p>
          <a:p>
            <a:pPr algn="ctr" rtl="1"/>
            <a:r>
              <a:rPr lang="ar-SY"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المرحلة الأولى: </a:t>
            </a:r>
            <a:r>
              <a:rPr lang="ar-SY" sz="3200" u="sng" dirty="0" smtClean="0">
                <a:effectLst>
                  <a:outerShdw blurRad="38100" dist="38100" dir="2700000" algn="tl">
                    <a:srgbClr val="000000">
                      <a:alpha val="43137"/>
                    </a:srgbClr>
                  </a:outerShdw>
                </a:effectLst>
                <a:latin typeface="Traditional Arabic" pitchFamily="18" charset="-78"/>
                <a:cs typeface="Traditional Arabic" pitchFamily="18" charset="-78"/>
              </a:rPr>
              <a:t>تفاعلات الاستقلاب</a:t>
            </a:r>
            <a:r>
              <a:rPr lang="ar-SY" sz="3200" dirty="0" smtClean="0">
                <a:latin typeface="Traditional Arabic" pitchFamily="18" charset="-78"/>
                <a:cs typeface="Traditional Arabic" pitchFamily="18" charset="-78"/>
              </a:rPr>
              <a:t>.</a:t>
            </a:r>
            <a:endParaRPr lang="en-US" sz="3200" dirty="0" smtClean="0">
              <a:latin typeface="Traditional Arabic" pitchFamily="18" charset="-78"/>
              <a:cs typeface="Traditional Arabic" pitchFamily="18" charset="-78"/>
            </a:endParaRPr>
          </a:p>
          <a:p>
            <a:pPr algn="ctr" rtl="1"/>
            <a:r>
              <a:rPr lang="ar-SY"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المرحلة الثانية: </a:t>
            </a:r>
            <a:r>
              <a:rPr lang="ar-SY" sz="3200" u="sng" dirty="0" smtClean="0">
                <a:effectLst>
                  <a:outerShdw blurRad="38100" dist="38100" dir="2700000" algn="tl">
                    <a:srgbClr val="000000">
                      <a:alpha val="43137"/>
                    </a:srgbClr>
                  </a:outerShdw>
                </a:effectLst>
                <a:latin typeface="Traditional Arabic" pitchFamily="18" charset="-78"/>
                <a:cs typeface="Traditional Arabic" pitchFamily="18" charset="-78"/>
              </a:rPr>
              <a:t>تفاعلات الاقتران </a:t>
            </a:r>
            <a:r>
              <a:rPr lang="en-US" sz="3200" u="sng" dirty="0" smtClean="0">
                <a:effectLst>
                  <a:outerShdw blurRad="38100" dist="38100" dir="2700000" algn="tl">
                    <a:srgbClr val="000000">
                      <a:alpha val="43137"/>
                    </a:srgbClr>
                  </a:outerShdw>
                </a:effectLst>
                <a:latin typeface="Traditional Arabic" pitchFamily="18" charset="-78"/>
                <a:cs typeface="Traditional Arabic" pitchFamily="18" charset="-78"/>
              </a:rPr>
              <a:t>(</a:t>
            </a:r>
            <a:r>
              <a:rPr lang="en-US" sz="3200" u="sng" dirty="0" err="1" smtClean="0">
                <a:effectLst>
                  <a:outerShdw blurRad="38100" dist="38100" dir="2700000" algn="tl">
                    <a:srgbClr val="000000">
                      <a:alpha val="43137"/>
                    </a:srgbClr>
                  </a:outerShdw>
                </a:effectLst>
                <a:latin typeface="Traditional Arabic" pitchFamily="18" charset="-78"/>
                <a:cs typeface="Traditional Arabic" pitchFamily="18" charset="-78"/>
              </a:rPr>
              <a:t>Cojugation</a:t>
            </a:r>
            <a:r>
              <a:rPr lang="en-US" sz="3200" u="sng" dirty="0" smtClean="0">
                <a:effectLst>
                  <a:outerShdw blurRad="38100" dist="38100" dir="2700000" algn="tl">
                    <a:srgbClr val="000000">
                      <a:alpha val="43137"/>
                    </a:srgbClr>
                  </a:outerShdw>
                </a:effectLst>
                <a:latin typeface="Traditional Arabic" pitchFamily="18" charset="-78"/>
                <a:cs typeface="Traditional Arabic" pitchFamily="18" charset="-78"/>
              </a:rPr>
              <a:t>)</a:t>
            </a:r>
            <a:r>
              <a:rPr lang="ar-SY" sz="3200" dirty="0" smtClean="0">
                <a:latin typeface="Traditional Arabic" pitchFamily="18" charset="-78"/>
                <a:cs typeface="Traditional Arabic" pitchFamily="18" charset="-78"/>
              </a:rPr>
              <a:t>.</a:t>
            </a:r>
            <a:endParaRPr lang="en-US" sz="3200" dirty="0">
              <a:latin typeface="Traditional Arabic" pitchFamily="18" charset="-78"/>
              <a:cs typeface="Traditional Arabic" pitchFamily="18" charset="-78"/>
            </a:endParaRPr>
          </a:p>
        </p:txBody>
      </p:sp>
      <p:sp>
        <p:nvSpPr>
          <p:cNvPr id="5" name="Title 1"/>
          <p:cNvSpPr>
            <a:spLocks noGrp="1"/>
          </p:cNvSpPr>
          <p:nvPr>
            <p:ph type="title"/>
          </p:nvPr>
        </p:nvSpPr>
        <p:spPr>
          <a:xfrm>
            <a:off x="0" y="609600"/>
            <a:ext cx="9144000" cy="752475"/>
          </a:xfrm>
        </p:spPr>
        <p:txBody>
          <a:bodyPr/>
          <a:lstStyle/>
          <a:p>
            <a:pPr algn="ctr" rtl="1"/>
            <a:r>
              <a:rPr lang="ar-SY" dirty="0" smtClean="0"/>
              <a:t>التحولات الاستقلابية للمواد السامة</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762000"/>
            <a:ext cx="6705600" cy="830997"/>
          </a:xfrm>
          <a:prstGeom prst="rect">
            <a:avLst/>
          </a:prstGeom>
          <a:noFill/>
        </p:spPr>
        <p:txBody>
          <a:bodyPr wrap="square" rtlCol="0">
            <a:spAutoFit/>
          </a:bodyPr>
          <a:lstStyle/>
          <a:p>
            <a:pPr algn="ctr" rtl="1"/>
            <a:r>
              <a:rPr lang="ar-SA" sz="4800" b="1" dirty="0" smtClean="0">
                <a:ln w="17780" cmpd="sng">
                  <a:solidFill>
                    <a:schemeClr val="accent3">
                      <a:lumMod val="60000"/>
                      <a:lumOff val="40000"/>
                    </a:schemeClr>
                  </a:solidFill>
                  <a:prstDash val="solid"/>
                  <a:miter lim="800000"/>
                </a:ln>
                <a:solidFill>
                  <a:schemeClr val="accent1">
                    <a:lumMod val="75000"/>
                  </a:schemeClr>
                </a:solidFill>
                <a:effectLst>
                  <a:outerShdw blurRad="50800" algn="tl" rotWithShape="0">
                    <a:srgbClr val="000000"/>
                  </a:outerShdw>
                  <a:reflection blurRad="6350" stA="60000" endA="900" endPos="58000" dir="5400000" sy="-100000" algn="bl" rotWithShape="0"/>
                </a:effectLst>
              </a:rPr>
              <a:t>بعض الملاحظات</a:t>
            </a:r>
            <a:endParaRPr lang="en-US" sz="4800" b="1" dirty="0">
              <a:ln w="17780" cmpd="sng">
                <a:solidFill>
                  <a:schemeClr val="accent3">
                    <a:lumMod val="60000"/>
                    <a:lumOff val="40000"/>
                  </a:schemeClr>
                </a:solidFill>
                <a:prstDash val="solid"/>
                <a:miter lim="800000"/>
              </a:ln>
              <a:solidFill>
                <a:schemeClr val="accent1">
                  <a:lumMod val="75000"/>
                </a:schemeClr>
              </a:solidFill>
              <a:effectLst>
                <a:outerShdw blurRad="50800" algn="tl" rotWithShape="0">
                  <a:srgbClr val="000000"/>
                </a:outerShdw>
                <a:reflection blurRad="6350" stA="60000" endA="900" endPos="58000" dir="5400000" sy="-100000" algn="bl" rotWithShape="0"/>
              </a:effectLst>
            </a:endParaRPr>
          </a:p>
        </p:txBody>
      </p:sp>
      <p:sp>
        <p:nvSpPr>
          <p:cNvPr id="5" name="TextBox 4"/>
          <p:cNvSpPr txBox="1"/>
          <p:nvPr/>
        </p:nvSpPr>
        <p:spPr>
          <a:xfrm>
            <a:off x="685800" y="1752600"/>
            <a:ext cx="7924800" cy="4431983"/>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342900" lvl="0" indent="-342900" algn="r" rtl="1">
              <a:buClr>
                <a:schemeClr val="accent3">
                  <a:lumMod val="75000"/>
                </a:schemeClr>
              </a:buClr>
              <a:buFont typeface="+mj-lt"/>
              <a:buAutoNum type="arabicPeriod"/>
            </a:pPr>
            <a:r>
              <a:rPr lang="ar-SA"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يطرأ على المركب السام العديد من التحولات الاستقلابية فيصبح إما أقل سمية أو عديم السمية .</a:t>
            </a:r>
            <a:endPar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marL="342900" lvl="0" indent="-342900" algn="r" rtl="1">
              <a:buClr>
                <a:schemeClr val="accent3">
                  <a:lumMod val="75000"/>
                </a:schemeClr>
              </a:buClr>
              <a:buFont typeface="+mj-lt"/>
              <a:buAutoNum type="arabicPeriod"/>
            </a:pPr>
            <a:r>
              <a:rPr lang="ar-SA"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لا تستقلب جميع المواد السامة بنفس السرعة .</a:t>
            </a:r>
            <a:endPar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marL="342900" lvl="0" indent="-342900" algn="r" rtl="1">
              <a:buClr>
                <a:schemeClr val="accent3">
                  <a:lumMod val="75000"/>
                </a:schemeClr>
              </a:buClr>
              <a:buFont typeface="+mj-lt"/>
              <a:buAutoNum type="arabicPeriod"/>
            </a:pPr>
            <a:r>
              <a:rPr lang="ar-SA"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للكبد دور كبير في عمليات الاستقلاب وهذا ما يفسر خاصة التحسس الشديد التي يتصف بها هذا العضو نحو المركبات السامة .</a:t>
            </a:r>
            <a:endPar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marL="342900" lvl="0" indent="-342900" algn="r" rtl="1">
              <a:buClr>
                <a:schemeClr val="accent3">
                  <a:lumMod val="75000"/>
                </a:schemeClr>
              </a:buClr>
              <a:buFont typeface="+mj-lt"/>
              <a:buAutoNum type="arabicPeriod"/>
            </a:pPr>
            <a:r>
              <a:rPr lang="ar-SA"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تكون بعض المركبات الاستقلابية أشد سمية من المواد المستقبلة نفسها ومن الأمثلة على ذلك :</a:t>
            </a:r>
            <a:endPar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lvl="1" algn="r" rtl="1">
              <a:buClr>
                <a:schemeClr val="accent3">
                  <a:lumMod val="60000"/>
                  <a:lumOff val="40000"/>
                </a:schemeClr>
              </a:buClr>
              <a:buFont typeface="Arial" pitchFamily="34" charset="0"/>
              <a:buChar char="•"/>
            </a:pPr>
            <a:r>
              <a:rPr lang="ar-SA"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يتحول البنزن إلى فينيل أسيتيل سيستئين أو بولي فينول اللذين يمتلكان تأثيراً مثبطاً لنقي العظام .</a:t>
            </a:r>
            <a:endPar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lvl="1" algn="r" rtl="1">
              <a:buClr>
                <a:schemeClr val="accent3">
                  <a:lumMod val="60000"/>
                  <a:lumOff val="40000"/>
                </a:schemeClr>
              </a:buClr>
              <a:buFont typeface="Arial" pitchFamily="34" charset="0"/>
              <a:buChar char="•"/>
            </a:pPr>
            <a:r>
              <a:rPr lang="ar-SA"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يستقلب الأنيلين و النتروبنزن إلى هيدروكسيل أمين وبارا أمينو فينول اللذين يحولان الهيموغلوبين إلى ميتهيموغلوبين .</a:t>
            </a:r>
            <a:endParaRPr lang="en-U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r" rtl="1"/>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533400"/>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4" name="TextBox 3"/>
          <p:cNvSpPr txBox="1"/>
          <p:nvPr/>
        </p:nvSpPr>
        <p:spPr>
          <a:xfrm rot="456434">
            <a:off x="7850714" y="989818"/>
            <a:ext cx="1219200" cy="1200329"/>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r>
              <a:rPr lang="ar-SY" sz="7200" dirty="0" smtClean="0">
                <a:solidFill>
                  <a:schemeClr val="accent6">
                    <a:lumMod val="50000"/>
                  </a:schemeClr>
                </a:solidFill>
                <a:latin typeface="Andalus" pitchFamily="18" charset="-78"/>
                <a:cs typeface="Andalus" pitchFamily="18" charset="-78"/>
              </a:rPr>
              <a:t>أولاً</a:t>
            </a:r>
            <a:endParaRPr lang="en-US" sz="7200" dirty="0">
              <a:solidFill>
                <a:schemeClr val="accent6">
                  <a:lumMod val="50000"/>
                </a:schemeClr>
              </a:solidFill>
              <a:latin typeface="Andalus" pitchFamily="18" charset="-78"/>
              <a:cs typeface="Andalus" pitchFamily="18" charset="-78"/>
            </a:endParaRPr>
          </a:p>
        </p:txBody>
      </p:sp>
      <p:sp>
        <p:nvSpPr>
          <p:cNvPr id="6" name="TextBox 5"/>
          <p:cNvSpPr txBox="1"/>
          <p:nvPr/>
        </p:nvSpPr>
        <p:spPr>
          <a:xfrm>
            <a:off x="1143000" y="1219200"/>
            <a:ext cx="63246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أكسدة الفحوم الهيدروجينية الأليفاتية</a:t>
            </a:r>
            <a:endParaRPr lang="en-US" sz="3200" b="1" dirty="0">
              <a:solidFill>
                <a:schemeClr val="accent2">
                  <a:lumMod val="75000"/>
                </a:schemeClr>
              </a:solidFill>
              <a:latin typeface="Traditional Arabic" pitchFamily="18" charset="-78"/>
              <a:cs typeface="Traditional Arabic" pitchFamily="18" charset="-78"/>
            </a:endParaRPr>
          </a:p>
        </p:txBody>
      </p:sp>
      <p:sp>
        <p:nvSpPr>
          <p:cNvPr id="7" name="TextBox 6"/>
          <p:cNvSpPr txBox="1"/>
          <p:nvPr/>
        </p:nvSpPr>
        <p:spPr>
          <a:xfrm>
            <a:off x="457200" y="1752600"/>
            <a:ext cx="7467600" cy="830997"/>
          </a:xfrm>
          <a:prstGeom prst="rect">
            <a:avLst/>
          </a:prstGeom>
          <a:noFill/>
        </p:spPr>
        <p:txBody>
          <a:bodyPr wrap="square" rtlCol="0">
            <a:spAutoFit/>
          </a:bodyPr>
          <a:lstStyle/>
          <a:p>
            <a:pPr algn="ctr"/>
            <a:r>
              <a:rPr lang="ar-SY"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لا تستقلب الفحوم الهيدروجينية ، وتطرح كما هي وكذلك المركبات الحلقية كالسيكلو بروبان والبنتان أما السيكلوهكسان فيتأكسد.</a:t>
            </a:r>
            <a:endParaRPr lang="en-U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endParaRPr>
          </a:p>
        </p:txBody>
      </p:sp>
      <p:pic>
        <p:nvPicPr>
          <p:cNvPr id="9" name="Picture 8" descr="C:\Users\Jack\Desktop\DAD\MU2 pic\2.jpg"/>
          <p:cNvPicPr/>
          <p:nvPr/>
        </p:nvPicPr>
        <p:blipFill>
          <a:blip r:embed="rId2" cstate="print"/>
          <a:srcRect/>
          <a:stretch>
            <a:fillRect/>
          </a:stretch>
        </p:blipFill>
        <p:spPr bwMode="auto">
          <a:xfrm>
            <a:off x="4572000" y="4191000"/>
            <a:ext cx="4419601" cy="2476195"/>
          </a:xfrm>
          <a:prstGeom prst="rect">
            <a:avLst/>
          </a:prstGeom>
          <a:noFill/>
          <a:ln w="9525">
            <a:noFill/>
            <a:miter lim="800000"/>
            <a:headEnd/>
            <a:tailEnd/>
          </a:ln>
          <a:scene3d>
            <a:camera prst="perspectiveAbove"/>
            <a:lightRig rig="threePt" dir="t"/>
          </a:scene3d>
        </p:spPr>
      </p:pic>
      <p:pic>
        <p:nvPicPr>
          <p:cNvPr id="8" name="Picture 7" descr="C:\Users\Jack\Desktop\DAD\MU2 pic\1.jpg"/>
          <p:cNvPicPr/>
          <p:nvPr/>
        </p:nvPicPr>
        <p:blipFill>
          <a:blip r:embed="rId3" cstate="print"/>
          <a:srcRect/>
          <a:stretch>
            <a:fillRect/>
          </a:stretch>
        </p:blipFill>
        <p:spPr bwMode="auto">
          <a:xfrm>
            <a:off x="609600" y="2438400"/>
            <a:ext cx="3733800" cy="2514600"/>
          </a:xfrm>
          <a:prstGeom prst="rect">
            <a:avLst/>
          </a:prstGeom>
          <a:noFill/>
          <a:ln w="9525">
            <a:noFill/>
            <a:miter lim="800000"/>
            <a:headEnd/>
            <a:tailEnd/>
          </a:ln>
          <a:scene3d>
            <a:camera prst="perspectiveAbove"/>
            <a:lightRig rig="threePt" dir="t"/>
          </a:scene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5" name="TextBox 4"/>
          <p:cNvSpPr txBox="1"/>
          <p:nvPr/>
        </p:nvSpPr>
        <p:spPr>
          <a:xfrm rot="899146">
            <a:off x="7490726" y="786225"/>
            <a:ext cx="1524000" cy="1200329"/>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r>
              <a:rPr lang="ar-SY" sz="7200" dirty="0" smtClean="0">
                <a:solidFill>
                  <a:schemeClr val="accent6">
                    <a:lumMod val="50000"/>
                  </a:schemeClr>
                </a:solidFill>
                <a:latin typeface="Andalus" pitchFamily="18" charset="-78"/>
                <a:cs typeface="Andalus" pitchFamily="18" charset="-78"/>
              </a:rPr>
              <a:t>ثانياً</a:t>
            </a:r>
            <a:endParaRPr lang="en-US" sz="7200" dirty="0">
              <a:solidFill>
                <a:schemeClr val="accent6">
                  <a:lumMod val="50000"/>
                </a:schemeClr>
              </a:solidFill>
              <a:latin typeface="Andalus" pitchFamily="18" charset="-78"/>
              <a:cs typeface="Andalus" pitchFamily="18" charset="-78"/>
            </a:endParaRPr>
          </a:p>
        </p:txBody>
      </p:sp>
      <p:sp>
        <p:nvSpPr>
          <p:cNvPr id="6" name="TextBox 5"/>
          <p:cNvSpPr txBox="1"/>
          <p:nvPr/>
        </p:nvSpPr>
        <p:spPr>
          <a:xfrm>
            <a:off x="4648200" y="1320225"/>
            <a:ext cx="28956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أكسدة الجذور الألكيلية</a:t>
            </a:r>
            <a:endParaRPr lang="en-US" sz="3200" b="1" dirty="0">
              <a:solidFill>
                <a:schemeClr val="accent2">
                  <a:lumMod val="75000"/>
                </a:schemeClr>
              </a:solidFill>
              <a:latin typeface="Traditional Arabic" pitchFamily="18" charset="-78"/>
              <a:cs typeface="Traditional Arabic" pitchFamily="18" charset="-78"/>
            </a:endParaRPr>
          </a:p>
        </p:txBody>
      </p:sp>
      <p:sp>
        <p:nvSpPr>
          <p:cNvPr id="7" name="TextBox 6"/>
          <p:cNvSpPr txBox="1"/>
          <p:nvPr/>
        </p:nvSpPr>
        <p:spPr>
          <a:xfrm>
            <a:off x="0" y="1981200"/>
            <a:ext cx="9144000" cy="830997"/>
          </a:xfrm>
          <a:prstGeom prst="rect">
            <a:avLst/>
          </a:prstGeom>
          <a:noFill/>
        </p:spPr>
        <p:txBody>
          <a:bodyPr wrap="square" rtlCol="0">
            <a:spAutoFit/>
          </a:bodyPr>
          <a:lstStyle/>
          <a:p>
            <a:pPr algn="ctr" rtl="1"/>
            <a:r>
              <a:rPr lang="ar-SY"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تتم بإدخال ذرة الأوكسجين على ذرة الكربون فينتج الأوكسيد الذي يتحول إلى هيدروكسيد ثم إلى ألدهيد ومن ثم إلى الناتج النهائي وهو الحمض.</a:t>
            </a:r>
            <a:endPar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 name="Picture 7" descr="C:\Users\Jack\Desktop\DAD\المحاضرات\المجاضرة الثانية\Uxdccntitled-1.jpg"/>
          <p:cNvPicPr/>
          <p:nvPr/>
        </p:nvPicPr>
        <p:blipFill>
          <a:blip r:embed="rId3" cstate="print"/>
          <a:srcRect/>
          <a:stretch>
            <a:fillRect/>
          </a:stretch>
        </p:blipFill>
        <p:spPr bwMode="auto">
          <a:xfrm>
            <a:off x="1066800" y="2895600"/>
            <a:ext cx="6962849" cy="993648"/>
          </a:xfrm>
          <a:prstGeom prst="rect">
            <a:avLst/>
          </a:prstGeom>
          <a:noFill/>
          <a:ln w="9525">
            <a:noFill/>
            <a:miter lim="800000"/>
            <a:headEnd/>
            <a:tailEnd/>
          </a:ln>
        </p:spPr>
      </p:pic>
      <p:pic>
        <p:nvPicPr>
          <p:cNvPr id="9" name="Picture 8" descr="C:\Users\Jack\Desktop\DAD\المحاضرات\المجاضرة الثانية\հհհ.jpg"/>
          <p:cNvPicPr/>
          <p:nvPr/>
        </p:nvPicPr>
        <p:blipFill>
          <a:blip r:embed="rId4" cstate="print"/>
          <a:srcRect/>
          <a:stretch>
            <a:fillRect/>
          </a:stretch>
        </p:blipFill>
        <p:spPr bwMode="auto">
          <a:xfrm>
            <a:off x="381000" y="4800600"/>
            <a:ext cx="8439555" cy="371856"/>
          </a:xfrm>
          <a:prstGeom prst="rect">
            <a:avLst/>
          </a:prstGeom>
          <a:noFill/>
          <a:ln w="9525">
            <a:noFill/>
            <a:miter lim="800000"/>
            <a:headEnd/>
            <a:tailEnd/>
          </a:ln>
        </p:spPr>
      </p:pic>
      <p:sp>
        <p:nvSpPr>
          <p:cNvPr id="10" name="TextBox 9"/>
          <p:cNvSpPr txBox="1"/>
          <p:nvPr/>
        </p:nvSpPr>
        <p:spPr>
          <a:xfrm>
            <a:off x="5715000" y="4038600"/>
            <a:ext cx="3276600" cy="584775"/>
          </a:xfrm>
          <a:prstGeom prst="rect">
            <a:avLst/>
          </a:prstGeom>
          <a:noFill/>
        </p:spPr>
        <p:txBody>
          <a:bodyPr wrap="square" rtlCol="0">
            <a:spAutoFit/>
          </a:bodyPr>
          <a:lstStyle/>
          <a:p>
            <a:pPr algn="r" rtl="1"/>
            <a:r>
              <a:rPr lang="ar-SY" sz="3200" dirty="0" smtClean="0">
                <a:ln w="12700">
                  <a:solidFill>
                    <a:schemeClr val="accent1">
                      <a:lumMod val="60000"/>
                      <a:lumOff val="40000"/>
                    </a:schemeClr>
                  </a:solidFill>
                </a:ln>
                <a:effectLst>
                  <a:outerShdw blurRad="50800" dist="50800" dir="5400000" algn="ctr" rotWithShape="0">
                    <a:schemeClr val="tx1">
                      <a:lumMod val="50000"/>
                      <a:lumOff val="50000"/>
                    </a:schemeClr>
                  </a:outerShdw>
                </a:effectLst>
                <a:latin typeface="Traditional Arabic" pitchFamily="18" charset="-78"/>
                <a:cs typeface="Traditional Arabic" pitchFamily="18" charset="-78"/>
              </a:rPr>
              <a:t>وتتم كما في التفاعل التالي</a:t>
            </a:r>
            <a:endParaRPr lang="en-US" sz="3200" dirty="0">
              <a:ln w="12700">
                <a:solidFill>
                  <a:schemeClr val="accent1">
                    <a:lumMod val="60000"/>
                    <a:lumOff val="40000"/>
                  </a:schemeClr>
                </a:solidFill>
              </a:ln>
              <a:effectLst>
                <a:outerShdw blurRad="50800" dist="50800" dir="5400000" algn="ctr" rotWithShape="0">
                  <a:schemeClr val="tx1">
                    <a:lumMod val="50000"/>
                    <a:lumOff val="50000"/>
                  </a:schemeClr>
                </a:outerShdw>
              </a:effectLst>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5" name="TextBox 4"/>
          <p:cNvSpPr txBox="1"/>
          <p:nvPr/>
        </p:nvSpPr>
        <p:spPr>
          <a:xfrm rot="899146">
            <a:off x="7490726" y="786225"/>
            <a:ext cx="1524000" cy="1200329"/>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r>
              <a:rPr lang="ar-SY" sz="7200" dirty="0" smtClean="0">
                <a:solidFill>
                  <a:schemeClr val="accent6">
                    <a:lumMod val="50000"/>
                  </a:schemeClr>
                </a:solidFill>
                <a:latin typeface="Andalus" pitchFamily="18" charset="-78"/>
                <a:cs typeface="Andalus" pitchFamily="18" charset="-78"/>
              </a:rPr>
              <a:t>ثانياً</a:t>
            </a:r>
            <a:endParaRPr lang="en-US" sz="7200" dirty="0">
              <a:solidFill>
                <a:schemeClr val="accent6">
                  <a:lumMod val="50000"/>
                </a:schemeClr>
              </a:solidFill>
              <a:latin typeface="Andalus" pitchFamily="18" charset="-78"/>
              <a:cs typeface="Andalus" pitchFamily="18" charset="-78"/>
            </a:endParaRPr>
          </a:p>
        </p:txBody>
      </p:sp>
      <p:sp>
        <p:nvSpPr>
          <p:cNvPr id="6" name="TextBox 5"/>
          <p:cNvSpPr txBox="1"/>
          <p:nvPr/>
        </p:nvSpPr>
        <p:spPr>
          <a:xfrm>
            <a:off x="4648200" y="1320225"/>
            <a:ext cx="28956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أكسدة الجذور الألكيلية</a:t>
            </a:r>
            <a:endParaRPr lang="en-US" sz="3200" b="1" dirty="0">
              <a:solidFill>
                <a:schemeClr val="accent2">
                  <a:lumMod val="75000"/>
                </a:schemeClr>
              </a:solidFill>
              <a:latin typeface="Traditional Arabic" pitchFamily="18" charset="-78"/>
              <a:cs typeface="Traditional Arabic" pitchFamily="18" charset="-78"/>
            </a:endParaRPr>
          </a:p>
        </p:txBody>
      </p:sp>
      <p:sp>
        <p:nvSpPr>
          <p:cNvPr id="11" name="TextBox 10"/>
          <p:cNvSpPr txBox="1"/>
          <p:nvPr/>
        </p:nvSpPr>
        <p:spPr>
          <a:xfrm>
            <a:off x="4648200" y="2362200"/>
            <a:ext cx="4495800" cy="584775"/>
          </a:xfrm>
          <a:prstGeom prst="rect">
            <a:avLst/>
          </a:prstGeom>
          <a:noFill/>
        </p:spPr>
        <p:txBody>
          <a:bodyPr wrap="square" rtlCol="0">
            <a:spAutoFit/>
          </a:bodyPr>
          <a:lstStyle/>
          <a:p>
            <a:pPr algn="r" rtl="1"/>
            <a:r>
              <a:rPr lang="ar-SY" sz="3200" dirty="0" smtClean="0">
                <a:ln w="12700">
                  <a:solidFill>
                    <a:schemeClr val="accent1">
                      <a:lumMod val="60000"/>
                      <a:lumOff val="40000"/>
                    </a:schemeClr>
                  </a:solidFill>
                </a:ln>
                <a:effectLst>
                  <a:outerShdw blurRad="50800" dist="50800" dir="5400000" algn="ctr" rotWithShape="0">
                    <a:schemeClr val="tx1">
                      <a:lumMod val="50000"/>
                      <a:lumOff val="50000"/>
                    </a:schemeClr>
                  </a:outerShdw>
                </a:effectLst>
                <a:latin typeface="Traditional Arabic" pitchFamily="18" charset="-78"/>
                <a:cs typeface="Traditional Arabic" pitchFamily="18" charset="-78"/>
              </a:rPr>
              <a:t>مثال: تحول التولوين إلى حمض البنزوئيك.</a:t>
            </a:r>
            <a:endParaRPr lang="en-US" sz="3200" dirty="0" smtClean="0">
              <a:ln w="12700">
                <a:solidFill>
                  <a:schemeClr val="accent1">
                    <a:lumMod val="60000"/>
                    <a:lumOff val="40000"/>
                  </a:schemeClr>
                </a:solidFill>
              </a:ln>
              <a:effectLst>
                <a:outerShdw blurRad="50800" dist="50800" dir="5400000" algn="ctr" rotWithShape="0">
                  <a:schemeClr val="tx1">
                    <a:lumMod val="50000"/>
                    <a:lumOff val="50000"/>
                  </a:schemeClr>
                </a:outerShdw>
              </a:effectLst>
              <a:latin typeface="Traditional Arabic" pitchFamily="18" charset="-78"/>
              <a:cs typeface="Traditional Arabic" pitchFamily="18" charset="-78"/>
            </a:endParaRPr>
          </a:p>
        </p:txBody>
      </p:sp>
      <p:pic>
        <p:nvPicPr>
          <p:cNvPr id="12" name="Picture 11" descr="C:\Users\Jack\Desktop\DAD\MU2 pic\3.jpg"/>
          <p:cNvPicPr/>
          <p:nvPr/>
        </p:nvPicPr>
        <p:blipFill>
          <a:blip r:embed="rId3" cstate="print"/>
          <a:srcRect/>
          <a:stretch>
            <a:fillRect/>
          </a:stretch>
        </p:blipFill>
        <p:spPr bwMode="auto">
          <a:xfrm>
            <a:off x="533400" y="1905000"/>
            <a:ext cx="3788359" cy="1872691"/>
          </a:xfrm>
          <a:prstGeom prst="rect">
            <a:avLst/>
          </a:prstGeom>
          <a:noFill/>
          <a:ln w="9525">
            <a:noFill/>
            <a:miter lim="800000"/>
            <a:headEnd/>
            <a:tailEnd/>
          </a:ln>
        </p:spPr>
      </p:pic>
      <p:sp>
        <p:nvSpPr>
          <p:cNvPr id="13" name="TextBox 12"/>
          <p:cNvSpPr txBox="1"/>
          <p:nvPr/>
        </p:nvSpPr>
        <p:spPr>
          <a:xfrm>
            <a:off x="4114800" y="3810000"/>
            <a:ext cx="5029200" cy="861774"/>
          </a:xfrm>
          <a:prstGeom prst="rect">
            <a:avLst/>
          </a:prstGeom>
          <a:noFill/>
        </p:spPr>
        <p:txBody>
          <a:bodyPr wrap="square" rtlCol="0">
            <a:spAutoFit/>
          </a:bodyPr>
          <a:lstStyle/>
          <a:p>
            <a:pPr algn="r" rtl="1"/>
            <a:r>
              <a:rPr lang="ar-SY" sz="3200" dirty="0" smtClean="0">
                <a:ln w="12700">
                  <a:solidFill>
                    <a:schemeClr val="accent1">
                      <a:lumMod val="60000"/>
                      <a:lumOff val="40000"/>
                    </a:schemeClr>
                  </a:solidFill>
                </a:ln>
                <a:effectLst>
                  <a:outerShdw blurRad="50800" dist="50800" dir="5400000" algn="ctr" rotWithShape="0">
                    <a:schemeClr val="tx1">
                      <a:lumMod val="50000"/>
                      <a:lumOff val="50000"/>
                    </a:schemeClr>
                  </a:outerShdw>
                </a:effectLst>
                <a:latin typeface="Traditional Arabic" pitchFamily="18" charset="-78"/>
                <a:cs typeface="Traditional Arabic" pitchFamily="18" charset="-78"/>
              </a:rPr>
              <a:t>مثال: بروبيلالبنزن   </a:t>
            </a:r>
            <a:r>
              <a:rPr lang="en-US" sz="2000" b="1" dirty="0" smtClean="0"/>
              <a:t>C</a:t>
            </a:r>
            <a:r>
              <a:rPr lang="en-US" sz="2000" b="1" baseline="-25000" dirty="0" smtClean="0"/>
              <a:t>6</a:t>
            </a:r>
            <a:r>
              <a:rPr lang="en-US" sz="2000" b="1" dirty="0" smtClean="0"/>
              <a:t>H</a:t>
            </a:r>
            <a:r>
              <a:rPr lang="en-US" sz="2000" b="1" baseline="-25000" dirty="0" smtClean="0"/>
              <a:t>5</a:t>
            </a:r>
            <a:r>
              <a:rPr lang="en-US" sz="2000" b="1" dirty="0" smtClean="0"/>
              <a:t>-CH</a:t>
            </a:r>
            <a:r>
              <a:rPr lang="en-US" sz="2000" b="1" baseline="-25000" dirty="0" smtClean="0"/>
              <a:t>2</a:t>
            </a:r>
            <a:r>
              <a:rPr lang="en-US" sz="2000" b="1" dirty="0" smtClean="0"/>
              <a:t>-CH</a:t>
            </a:r>
            <a:r>
              <a:rPr lang="en-US" sz="2000" b="1" baseline="-25000" dirty="0" smtClean="0"/>
              <a:t>2</a:t>
            </a:r>
            <a:r>
              <a:rPr lang="en-US" sz="2000" b="1" dirty="0" smtClean="0"/>
              <a:t>-CH</a:t>
            </a:r>
            <a:r>
              <a:rPr lang="en-US" sz="2000" b="1" baseline="-25000" dirty="0" smtClean="0"/>
              <a:t>3</a:t>
            </a:r>
            <a:endParaRPr lang="en-US" b="1" dirty="0" smtClean="0"/>
          </a:p>
          <a:p>
            <a:pPr algn="r" rtl="1"/>
            <a:r>
              <a:rPr lang="en-US" dirty="0" smtClean="0"/>
              <a:t> </a:t>
            </a:r>
            <a:endParaRPr lang="en-US" dirty="0"/>
          </a:p>
        </p:txBody>
      </p:sp>
      <p:pic>
        <p:nvPicPr>
          <p:cNvPr id="50187" name="Picture 11" descr="C:\Users\Jack\Desktop\DAD\المحاضرات\المجاضرة الثانية\ssssss.jpg"/>
          <p:cNvPicPr>
            <a:picLocks noChangeAspect="1" noChangeArrowheads="1"/>
          </p:cNvPicPr>
          <p:nvPr/>
        </p:nvPicPr>
        <p:blipFill>
          <a:blip r:embed="rId4" cstate="print"/>
          <a:srcRect/>
          <a:stretch>
            <a:fillRect/>
          </a:stretch>
        </p:blipFill>
        <p:spPr bwMode="auto">
          <a:xfrm>
            <a:off x="685800" y="3962400"/>
            <a:ext cx="2791645" cy="2743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Users\Jack\Desktop\DAD\MU2 pic\4.jpg"/>
          <p:cNvPicPr/>
          <p:nvPr/>
        </p:nvPicPr>
        <p:blipFill>
          <a:blip r:embed="rId3" cstate="print"/>
          <a:srcRect/>
          <a:stretch>
            <a:fillRect/>
          </a:stretch>
        </p:blipFill>
        <p:spPr bwMode="auto">
          <a:xfrm>
            <a:off x="457200" y="1600200"/>
            <a:ext cx="6096000" cy="3962400"/>
          </a:xfrm>
          <a:prstGeom prst="rect">
            <a:avLst/>
          </a:prstGeom>
          <a:noFill/>
          <a:ln w="9525">
            <a:noFill/>
            <a:miter lim="800000"/>
            <a:headEnd/>
            <a:tailEnd/>
          </a:ln>
        </p:spPr>
      </p:pic>
      <p:sp>
        <p:nvSpPr>
          <p:cNvPr id="5" name="TextBox 4"/>
          <p:cNvSpPr txBox="1"/>
          <p:nvPr/>
        </p:nvSpPr>
        <p:spPr>
          <a:xfrm rot="899146">
            <a:off x="7444475" y="710026"/>
            <a:ext cx="1524000" cy="1200329"/>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ثالثاً</a:t>
            </a:r>
            <a:endParaRPr lang="en-US" sz="7200" dirty="0">
              <a:solidFill>
                <a:schemeClr val="accent6">
                  <a:lumMod val="50000"/>
                </a:schemeClr>
              </a:solidFill>
              <a:latin typeface="Andalus" pitchFamily="18" charset="-78"/>
              <a:cs typeface="Andalus" pitchFamily="18" charset="-78"/>
            </a:endParaRPr>
          </a:p>
        </p:txBody>
      </p:sp>
      <p:sp>
        <p:nvSpPr>
          <p:cNvPr id="2" name="Title 1"/>
          <p:cNvSpPr>
            <a:spLocks noGrp="1"/>
          </p:cNvSpPr>
          <p:nvPr>
            <p:ph type="title"/>
          </p:nvPr>
        </p:nvSpPr>
        <p:spPr>
          <a:xfrm>
            <a:off x="1295400" y="457200"/>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6" name="TextBox 5"/>
          <p:cNvSpPr txBox="1"/>
          <p:nvPr/>
        </p:nvSpPr>
        <p:spPr>
          <a:xfrm>
            <a:off x="1143000" y="1143000"/>
            <a:ext cx="63246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أكسدة الحلقات العطرية </a:t>
            </a:r>
            <a:endParaRPr lang="en-US" sz="3200" b="1" dirty="0">
              <a:solidFill>
                <a:schemeClr val="accent2">
                  <a:lumMod val="75000"/>
                </a:schemeClr>
              </a:solidFill>
              <a:latin typeface="Traditional Arabic" pitchFamily="18" charset="-78"/>
              <a:cs typeface="Traditional Arabic" pitchFamily="18" charset="-78"/>
            </a:endParaRPr>
          </a:p>
        </p:txBody>
      </p:sp>
      <p:sp>
        <p:nvSpPr>
          <p:cNvPr id="8" name="Down Arrow Callout 7"/>
          <p:cNvSpPr/>
          <p:nvPr/>
        </p:nvSpPr>
        <p:spPr>
          <a:xfrm>
            <a:off x="6248400" y="2133600"/>
            <a:ext cx="2743200" cy="1981200"/>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Y" sz="2400" b="1" dirty="0" smtClean="0">
                <a:latin typeface="Traditional Arabic" pitchFamily="18" charset="-78"/>
                <a:cs typeface="Traditional Arabic" pitchFamily="18" charset="-78"/>
              </a:rPr>
              <a:t>تأتي سمية الفينولات من شاردة الفينوكسيد التي تثبط نقي العظام</a:t>
            </a:r>
            <a:endParaRPr lang="en-US" sz="2400" b="1" dirty="0">
              <a:latin typeface="Traditional Arabic" pitchFamily="18" charset="-78"/>
              <a:cs typeface="Traditional Arabic" pitchFamily="18" charset="-78"/>
            </a:endParaRPr>
          </a:p>
        </p:txBody>
      </p:sp>
      <p:pic>
        <p:nvPicPr>
          <p:cNvPr id="9" name="Picture 8" descr="C:\Users\Jack\Desktop\DAD\MU2 pic\5.jpg"/>
          <p:cNvPicPr/>
          <p:nvPr/>
        </p:nvPicPr>
        <p:blipFill>
          <a:blip r:embed="rId4" cstate="print"/>
          <a:srcRect/>
          <a:stretch>
            <a:fillRect/>
          </a:stretch>
        </p:blipFill>
        <p:spPr bwMode="auto">
          <a:xfrm>
            <a:off x="6858000" y="4191000"/>
            <a:ext cx="1524000"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899146">
            <a:off x="7444475" y="1213845"/>
            <a:ext cx="1524000" cy="1200329"/>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رابعاً</a:t>
            </a:r>
            <a:endParaRPr lang="en-US" sz="7200" dirty="0">
              <a:solidFill>
                <a:schemeClr val="accent6">
                  <a:lumMod val="50000"/>
                </a:schemeClr>
              </a:solidFill>
              <a:latin typeface="Andalus" pitchFamily="18" charset="-78"/>
              <a:cs typeface="Andalus" pitchFamily="18" charset="-78"/>
            </a:endParaRPr>
          </a:p>
        </p:txBody>
      </p:sp>
      <p:sp>
        <p:nvSpPr>
          <p:cNvPr id="2" name="Title 1"/>
          <p:cNvSpPr>
            <a:spLocks noGrp="1"/>
          </p:cNvSpPr>
          <p:nvPr>
            <p:ph type="title"/>
          </p:nvPr>
        </p:nvSpPr>
        <p:spPr>
          <a:xfrm>
            <a:off x="1295400" y="771525"/>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6" name="TextBox 5"/>
          <p:cNvSpPr txBox="1"/>
          <p:nvPr/>
        </p:nvSpPr>
        <p:spPr>
          <a:xfrm>
            <a:off x="1143000" y="1646819"/>
            <a:ext cx="63246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أكسدة ثنائيات الحلقات العطرية </a:t>
            </a:r>
            <a:endParaRPr lang="en-US" sz="3200" b="1" dirty="0" smtClean="0">
              <a:solidFill>
                <a:schemeClr val="accent2">
                  <a:lumMod val="75000"/>
                </a:schemeClr>
              </a:solidFill>
              <a:latin typeface="Traditional Arabic" pitchFamily="18" charset="-78"/>
              <a:cs typeface="Traditional Arabic" pitchFamily="18" charset="-78"/>
            </a:endParaRPr>
          </a:p>
        </p:txBody>
      </p:sp>
      <p:pic>
        <p:nvPicPr>
          <p:cNvPr id="11" name="Picture 10" descr="C:\Users\Jack\Desktop\DAD\MU2 pic\6.jpg"/>
          <p:cNvPicPr/>
          <p:nvPr/>
        </p:nvPicPr>
        <p:blipFill>
          <a:blip r:embed="rId3" cstate="print"/>
          <a:srcRect/>
          <a:stretch>
            <a:fillRect/>
          </a:stretch>
        </p:blipFill>
        <p:spPr bwMode="auto">
          <a:xfrm>
            <a:off x="762000" y="2590800"/>
            <a:ext cx="7848600" cy="32497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899146">
            <a:off x="7327417" y="1056350"/>
            <a:ext cx="1845170" cy="1200329"/>
          </a:xfrm>
          <a:prstGeom prst="rect">
            <a:avLst/>
          </a:prstGeom>
          <a:solidFill>
            <a:schemeClr val="accent6">
              <a:lumMod val="20000"/>
              <a:lumOff val="80000"/>
            </a:schemeClr>
          </a:solidFill>
          <a:effectLst>
            <a:softEdge rad="317500"/>
          </a:effectLst>
        </p:spPr>
        <p:txBody>
          <a:bodyPr wrap="square" rtlCol="0">
            <a:prstTxWarp prst="textStop">
              <a:avLst/>
            </a:prstTxWarp>
            <a:spAutoFit/>
          </a:bodyPr>
          <a:lstStyle/>
          <a:p>
            <a:pPr algn="ctr" rtl="1"/>
            <a:r>
              <a:rPr lang="ar-SY" sz="7200" dirty="0" smtClean="0">
                <a:solidFill>
                  <a:schemeClr val="accent6">
                    <a:lumMod val="50000"/>
                  </a:schemeClr>
                </a:solidFill>
                <a:latin typeface="Andalus" pitchFamily="18" charset="-78"/>
                <a:cs typeface="Andalus" pitchFamily="18" charset="-78"/>
              </a:rPr>
              <a:t>خامساً</a:t>
            </a:r>
            <a:endParaRPr lang="en-US" sz="7200" dirty="0">
              <a:solidFill>
                <a:schemeClr val="accent6">
                  <a:lumMod val="50000"/>
                </a:schemeClr>
              </a:solidFill>
              <a:latin typeface="Andalus" pitchFamily="18" charset="-78"/>
              <a:cs typeface="Andalus" pitchFamily="18" charset="-78"/>
            </a:endParaRPr>
          </a:p>
        </p:txBody>
      </p:sp>
      <p:sp>
        <p:nvSpPr>
          <p:cNvPr id="2" name="Title 1"/>
          <p:cNvSpPr>
            <a:spLocks noGrp="1"/>
          </p:cNvSpPr>
          <p:nvPr>
            <p:ph type="title"/>
          </p:nvPr>
        </p:nvSpPr>
        <p:spPr>
          <a:xfrm>
            <a:off x="1295400" y="771525"/>
            <a:ext cx="5907087" cy="828675"/>
          </a:xfrm>
        </p:spPr>
        <p:txBody>
          <a:bodyPr>
            <a:scene3d>
              <a:camera prst="obliqueBottomLeft"/>
              <a:lightRig rig="threePt" dir="t"/>
            </a:scene3d>
          </a:bodyPr>
          <a:lstStyle/>
          <a:p>
            <a:pPr algn="ctr" rtl="1"/>
            <a:r>
              <a:rPr lang="ar-SY" sz="4800" dirty="0" smtClean="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rPr>
              <a:t>المواد القابلة للأكسدة في الجسم </a:t>
            </a:r>
            <a:endParaRPr lang="en-US" sz="4800" dirty="0">
              <a:ln w="12700" cap="rnd">
                <a:solidFill>
                  <a:srgbClr val="0B2A6F">
                    <a:alpha val="54000"/>
                  </a:srgbClr>
                </a:solidFill>
                <a:bevel/>
              </a:ln>
              <a:solidFill>
                <a:srgbClr val="0B2A6F"/>
              </a:solidFill>
              <a:effectLst>
                <a:outerShdw dist="88900" dir="4980000" algn="t" rotWithShape="0">
                  <a:schemeClr val="tx2">
                    <a:lumMod val="75000"/>
                    <a:alpha val="40000"/>
                  </a:schemeClr>
                </a:outerShdw>
              </a:effectLst>
              <a:latin typeface="Traditional Arabic" pitchFamily="18" charset="-78"/>
              <a:cs typeface="Traditional Arabic" pitchFamily="18" charset="-78"/>
            </a:endParaRPr>
          </a:p>
        </p:txBody>
      </p:sp>
      <p:sp>
        <p:nvSpPr>
          <p:cNvPr id="6" name="TextBox 5"/>
          <p:cNvSpPr txBox="1"/>
          <p:nvPr/>
        </p:nvSpPr>
        <p:spPr>
          <a:xfrm>
            <a:off x="1143000" y="1646819"/>
            <a:ext cx="6324600" cy="584775"/>
          </a:xfrm>
          <a:prstGeom prst="rect">
            <a:avLst/>
          </a:prstGeom>
          <a:noFill/>
        </p:spPr>
        <p:txBody>
          <a:bodyPr wrap="square" rtlCol="0">
            <a:spAutoFit/>
          </a:bodyPr>
          <a:lstStyle/>
          <a:p>
            <a:pPr algn="r" rtl="1"/>
            <a:r>
              <a:rPr lang="ar-SY" sz="3200" b="1" dirty="0" smtClean="0">
                <a:solidFill>
                  <a:schemeClr val="accent2">
                    <a:lumMod val="75000"/>
                  </a:schemeClr>
                </a:solidFill>
                <a:latin typeface="Traditional Arabic" pitchFamily="18" charset="-78"/>
                <a:cs typeface="Traditional Arabic" pitchFamily="18" charset="-78"/>
              </a:rPr>
              <a:t>أكسدة المركبات العطرية متعددة الحلقات </a:t>
            </a:r>
            <a:endParaRPr lang="en-US" sz="3200" b="1" dirty="0" smtClean="0">
              <a:solidFill>
                <a:schemeClr val="accent2">
                  <a:lumMod val="75000"/>
                </a:schemeClr>
              </a:solidFill>
              <a:latin typeface="Traditional Arabic" pitchFamily="18" charset="-78"/>
              <a:cs typeface="Traditional Arabic" pitchFamily="18" charset="-78"/>
            </a:endParaRPr>
          </a:p>
        </p:txBody>
      </p:sp>
      <p:sp>
        <p:nvSpPr>
          <p:cNvPr id="10" name="TextBox 9"/>
          <p:cNvSpPr txBox="1"/>
          <p:nvPr/>
        </p:nvSpPr>
        <p:spPr>
          <a:xfrm>
            <a:off x="533400" y="3124200"/>
            <a:ext cx="7924800" cy="1323439"/>
          </a:xfrm>
          <a:prstGeom prst="rect">
            <a:avLst/>
          </a:prstGeom>
          <a:noFill/>
        </p:spPr>
        <p:txBody>
          <a:bodyPr wrap="square" rtlCol="0">
            <a:spAutoFit/>
          </a:bodyPr>
          <a:lstStyle/>
          <a:p>
            <a:pPr algn="ctr" rtl="1"/>
            <a:r>
              <a:rPr lang="ar-SY"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rPr>
              <a:t>أثبت أن هذه المركبات تمتلك تأثيراً مسرطناً ونذكر منها البيرين والأنتراسين.</a:t>
            </a:r>
            <a:endPar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148</TotalTime>
  <Words>1177</Words>
  <Application>Microsoft Office PowerPoint</Application>
  <PresentationFormat>On-screen Show (4:3)</PresentationFormat>
  <Paragraphs>168</Paragraphs>
  <Slides>30</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Urban</vt:lpstr>
      <vt:lpstr>Image</vt:lpstr>
      <vt:lpstr>استقلاب واقتران المادة السامة </vt:lpstr>
      <vt:lpstr>تفاعلات الاستقلاب </vt:lpstr>
      <vt:lpstr>التحولات الاستقلابية للمواد السامة</vt:lpstr>
      <vt:lpstr>المواد القابلة للأكسدة في الجسم </vt:lpstr>
      <vt:lpstr>المواد القابلة للأكسدة في الجسم </vt:lpstr>
      <vt:lpstr>المواد القابلة للأكسدة في الجسم </vt:lpstr>
      <vt:lpstr>المواد القابلة للأكسدة في الجسم </vt:lpstr>
      <vt:lpstr>المواد القابلة للأكسدة في الجسم </vt:lpstr>
      <vt:lpstr>المواد القابلة للأكسدة في الجسم </vt:lpstr>
      <vt:lpstr>المواد القابلة للأكسدة في الجسم </vt:lpstr>
      <vt:lpstr>المواد القابلة للأكسدة في الجسم </vt:lpstr>
      <vt:lpstr>المواد القابلة للأكسدة في الجسم </vt:lpstr>
      <vt:lpstr>المواد القابلة للأكسدة في الجسم </vt:lpstr>
      <vt:lpstr>المواد القابلة للأكسدة في الجسم </vt:lpstr>
      <vt:lpstr>المواد القابلة للأكسدة في الجسم </vt:lpstr>
      <vt:lpstr>Slide 16</vt:lpstr>
      <vt:lpstr>المواد القابلة للأكسدة في الجسم </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Jack</dc:creator>
  <cp:lastModifiedBy>Jiro</cp:lastModifiedBy>
  <cp:revision>16</cp:revision>
  <dcterms:created xsi:type="dcterms:W3CDTF">2011-09-30T14:26:21Z</dcterms:created>
  <dcterms:modified xsi:type="dcterms:W3CDTF">2011-10-31T14:14:35Z</dcterms:modified>
</cp:coreProperties>
</file>