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78" r:id="rId5"/>
    <p:sldId id="260" r:id="rId6"/>
    <p:sldId id="261" r:id="rId7"/>
    <p:sldId id="292" r:id="rId8"/>
    <p:sldId id="257" r:id="rId9"/>
    <p:sldId id="259" r:id="rId10"/>
    <p:sldId id="293" r:id="rId11"/>
    <p:sldId id="269" r:id="rId12"/>
    <p:sldId id="262" r:id="rId13"/>
    <p:sldId id="263" r:id="rId14"/>
    <p:sldId id="264" r:id="rId15"/>
    <p:sldId id="270" r:id="rId16"/>
    <p:sldId id="271" r:id="rId17"/>
    <p:sldId id="265" r:id="rId18"/>
    <p:sldId id="266" r:id="rId19"/>
    <p:sldId id="267" r:id="rId20"/>
    <p:sldId id="268" r:id="rId21"/>
    <p:sldId id="272" r:id="rId22"/>
    <p:sldId id="275" r:id="rId23"/>
    <p:sldId id="274" r:id="rId24"/>
    <p:sldId id="273" r:id="rId25"/>
    <p:sldId id="276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4" r:id="rId40"/>
    <p:sldId id="295" r:id="rId41"/>
    <p:sldId id="297" r:id="rId42"/>
    <p:sldId id="296" r:id="rId43"/>
    <p:sldId id="299" r:id="rId44"/>
    <p:sldId id="298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6858000" cy="9144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1" d="100"/>
          <a:sy n="51" d="100"/>
        </p:scale>
        <p:origin x="231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4530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007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8977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978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54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177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94199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0893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2577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705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330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558B6-D025-44FC-8B6C-4787F83C3814}" type="datetimeFigureOut">
              <a:rPr lang="es-MX" smtClean="0"/>
              <a:t>15/07/2018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522C6-F8F8-4467-95F2-207BE4EFA80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946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materialdidactico.org/" TargetMode="External"/><Relationship Id="rId2" Type="http://schemas.openxmlformats.org/officeDocument/2006/relationships/hyperlink" Target="https://www.facebook.com/materialdidacticomx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 b="220"/>
          <a:stretch/>
        </p:blipFill>
        <p:spPr>
          <a:xfrm>
            <a:off x="-35859" y="0"/>
            <a:ext cx="6893859" cy="914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91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634053"/>
              </p:ext>
            </p:extLst>
          </p:nvPr>
        </p:nvGraphicFramePr>
        <p:xfrm>
          <a:off x="582702" y="1689661"/>
          <a:ext cx="5672625" cy="64803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80416"/>
                <a:gridCol w="2992209"/>
              </a:tblGrid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Mes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dirty="0">
                          <a:effectLst/>
                          <a:latin typeface="Berlin Sans FB" panose="020E0602020502020306" pitchFamily="34" charset="0"/>
                        </a:rPr>
                        <a:t>Responsable</a:t>
                      </a:r>
                      <a:endParaRPr lang="es-MX" sz="105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Agosto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Septiembre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Octubre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Noviembre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Diciembre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Enero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Febrero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Marzo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5157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Abril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Mayo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Junio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  <a:tr h="4782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b="0" dirty="0">
                          <a:effectLst/>
                          <a:latin typeface="Berlin Sans FB" panose="020E0602020502020306" pitchFamily="34" charset="0"/>
                        </a:rPr>
                        <a:t>Julio</a:t>
                      </a:r>
                      <a:endParaRPr lang="es-MX" sz="1050" b="0" dirty="0">
                        <a:solidFill>
                          <a:srgbClr val="2F5496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02" marR="62502" marT="0" marB="0"/>
                </a:tc>
              </a:tr>
            </a:tbl>
          </a:graphicData>
        </a:graphic>
      </p:graphicFrame>
      <p:sp>
        <p:nvSpPr>
          <p:cNvPr id="13" name="CuadroTexto 12"/>
          <p:cNvSpPr txBox="1"/>
          <p:nvPr/>
        </p:nvSpPr>
        <p:spPr>
          <a:xfrm rot="16200000">
            <a:off x="-1835695" y="5796397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45317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03473" cy="9144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 rot="16200000">
            <a:off x="-1835695" y="5796397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710625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730880" y="1731194"/>
            <a:ext cx="52832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>
              <a:latin typeface="Berlin Sans FB" panose="020E0602020502020306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 rot="16200000">
            <a:off x="-1835695" y="5796397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030371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903832" y="2149989"/>
            <a:ext cx="52832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  <a:p>
            <a:endParaRPr lang="es-MX" b="1" dirty="0" smtClean="0">
              <a:latin typeface="Berlin Sans FB" panose="020E0602020502020306" pitchFamily="34" charset="0"/>
            </a:endParaRPr>
          </a:p>
          <a:p>
            <a:r>
              <a:rPr lang="es-MX" b="1" dirty="0" smtClean="0">
                <a:latin typeface="Berlin Sans FB" panose="020E0602020502020306" pitchFamily="34" charset="0"/>
              </a:rPr>
              <a:t>_____________________________________________</a:t>
            </a:r>
          </a:p>
        </p:txBody>
      </p:sp>
      <p:sp>
        <p:nvSpPr>
          <p:cNvPr id="22" name="CuadroTexto 21"/>
          <p:cNvSpPr txBox="1"/>
          <p:nvPr/>
        </p:nvSpPr>
        <p:spPr>
          <a:xfrm rot="16200000">
            <a:off x="-1835695" y="5796397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722101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57"/>
            <a:ext cx="6858000" cy="9023685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 rot="16200000">
            <a:off x="-1835695" y="5796397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322125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19681"/>
          </a:xfrm>
          <a:prstGeom prst="rect">
            <a:avLst/>
          </a:prstGeom>
        </p:spPr>
      </p:pic>
      <p:sp>
        <p:nvSpPr>
          <p:cNvPr id="27" name="Rectángulo 26"/>
          <p:cNvSpPr/>
          <p:nvPr/>
        </p:nvSpPr>
        <p:spPr>
          <a:xfrm>
            <a:off x="459250" y="1403185"/>
            <a:ext cx="1804099" cy="2714794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Rectángulo 27"/>
          <p:cNvSpPr/>
          <p:nvPr/>
        </p:nvSpPr>
        <p:spPr>
          <a:xfrm>
            <a:off x="2491077" y="1403185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Rectángulo 28"/>
          <p:cNvSpPr/>
          <p:nvPr/>
        </p:nvSpPr>
        <p:spPr>
          <a:xfrm>
            <a:off x="4619403" y="1403185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Rectángulo 29"/>
          <p:cNvSpPr/>
          <p:nvPr/>
        </p:nvSpPr>
        <p:spPr>
          <a:xfrm>
            <a:off x="1919865" y="5292564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Rectángulo 30"/>
          <p:cNvSpPr/>
          <p:nvPr/>
        </p:nvSpPr>
        <p:spPr>
          <a:xfrm>
            <a:off x="4023314" y="5292564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CuadroTexto 31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331005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19681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454030" y="1403185"/>
            <a:ext cx="1804099" cy="2714794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Rectángulo 26"/>
          <p:cNvSpPr/>
          <p:nvPr/>
        </p:nvSpPr>
        <p:spPr>
          <a:xfrm>
            <a:off x="2491077" y="1403185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8" name="Rectángulo 27"/>
          <p:cNvSpPr/>
          <p:nvPr/>
        </p:nvSpPr>
        <p:spPr>
          <a:xfrm>
            <a:off x="4528124" y="1403185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Rectángulo 28"/>
          <p:cNvSpPr/>
          <p:nvPr/>
        </p:nvSpPr>
        <p:spPr>
          <a:xfrm>
            <a:off x="1919865" y="5292564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Rectángulo 29"/>
          <p:cNvSpPr/>
          <p:nvPr/>
        </p:nvSpPr>
        <p:spPr>
          <a:xfrm>
            <a:off x="4023314" y="5292564"/>
            <a:ext cx="1804099" cy="271479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CuadroTexto 30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300064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57"/>
            <a:ext cx="6858000" cy="902368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984122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8"/>
          <a:stretch/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graphicFrame>
        <p:nvGraphicFramePr>
          <p:cNvPr id="17" name="Tab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058968"/>
              </p:ext>
            </p:extLst>
          </p:nvPr>
        </p:nvGraphicFramePr>
        <p:xfrm>
          <a:off x="568410" y="1552218"/>
          <a:ext cx="5666905" cy="4910366"/>
        </p:xfrm>
        <a:graphic>
          <a:graphicData uri="http://schemas.openxmlformats.org/drawingml/2006/table">
            <a:tbl>
              <a:tblPr/>
              <a:tblGrid>
                <a:gridCol w="5666905">
                  <a:extLst>
                    <a:ext uri="{9D8B030D-6E8A-4147-A177-3AD203B41FA5}">
                      <a16:colId xmlns="" xmlns:a16="http://schemas.microsoft.com/office/drawing/2014/main" val="3635874092"/>
                    </a:ext>
                  </a:extLst>
                </a:gridCol>
              </a:tblGrid>
              <a:tr h="4910366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ysDash"/>
                    </a:lnL>
                    <a:lnR w="76200" cmpd="sng">
                      <a:solidFill>
                        <a:schemeClr val="tx1"/>
                      </a:solidFill>
                      <a:prstDash val="sysDash"/>
                    </a:lnR>
                    <a:lnT w="76200" cmpd="sng">
                      <a:solidFill>
                        <a:schemeClr val="tx1"/>
                      </a:solidFill>
                      <a:prstDash val="sysDash"/>
                    </a:lnT>
                    <a:lnB w="76200" cmpd="sng">
                      <a:solidFill>
                        <a:schemeClr val="tx1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14630330"/>
                  </a:ext>
                </a:extLst>
              </a:tr>
            </a:tbl>
          </a:graphicData>
        </a:graphic>
      </p:graphicFrame>
      <p:graphicFrame>
        <p:nvGraphicFramePr>
          <p:cNvPr id="18" name="Tabl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218234"/>
              </p:ext>
            </p:extLst>
          </p:nvPr>
        </p:nvGraphicFramePr>
        <p:xfrm>
          <a:off x="604773" y="1611069"/>
          <a:ext cx="5585048" cy="48605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383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346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120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301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dirty="0">
                          <a:effectLst/>
                          <a:latin typeface="Berlin Sans FB" panose="020E0602020502020306" pitchFamily="34" charset="0"/>
                        </a:rPr>
                        <a:t>Nombre</a:t>
                      </a:r>
                      <a:endParaRPr lang="es-MX" sz="10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dirty="0">
                          <a:effectLst/>
                          <a:latin typeface="Berlin Sans FB" panose="020E0602020502020306" pitchFamily="34" charset="0"/>
                        </a:rPr>
                        <a:t>Cargo</a:t>
                      </a:r>
                      <a:endParaRPr lang="es-MX" sz="10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400" dirty="0">
                          <a:effectLst/>
                          <a:latin typeface="Berlin Sans FB" panose="020E0602020502020306" pitchFamily="34" charset="0"/>
                        </a:rPr>
                        <a:t>Firma</a:t>
                      </a:r>
                      <a:endParaRPr lang="es-MX" sz="10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01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01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015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30" marR="62130" marT="0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" name="CuadroTexto 18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322969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066204"/>
          </a:xfrm>
          <a:prstGeom prst="rect">
            <a:avLst/>
          </a:prstGeom>
        </p:spPr>
      </p:pic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34349"/>
              </p:ext>
            </p:extLst>
          </p:nvPr>
        </p:nvGraphicFramePr>
        <p:xfrm>
          <a:off x="189781" y="765619"/>
          <a:ext cx="6473455" cy="8205852"/>
        </p:xfrm>
        <a:graphic>
          <a:graphicData uri="http://schemas.openxmlformats.org/drawingml/2006/table">
            <a:tbl>
              <a:tblPr/>
              <a:tblGrid>
                <a:gridCol w="6473455">
                  <a:extLst>
                    <a:ext uri="{9D8B030D-6E8A-4147-A177-3AD203B41FA5}">
                      <a16:colId xmlns="" xmlns:a16="http://schemas.microsoft.com/office/drawing/2014/main" val="3635874092"/>
                    </a:ext>
                  </a:extLst>
                </a:gridCol>
              </a:tblGrid>
              <a:tr h="8205852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ysDash"/>
                    </a:lnL>
                    <a:lnR w="76200" cmpd="sng">
                      <a:solidFill>
                        <a:schemeClr val="tx1"/>
                      </a:solidFill>
                      <a:prstDash val="sysDash"/>
                    </a:lnR>
                    <a:lnT w="76200" cmpd="sng">
                      <a:solidFill>
                        <a:schemeClr val="tx1"/>
                      </a:solidFill>
                      <a:prstDash val="sysDash"/>
                    </a:lnT>
                    <a:lnB w="76200" cmpd="sng">
                      <a:solidFill>
                        <a:schemeClr val="tx1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14630330"/>
                  </a:ext>
                </a:extLst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63346"/>
              </p:ext>
            </p:extLst>
          </p:nvPr>
        </p:nvGraphicFramePr>
        <p:xfrm>
          <a:off x="281359" y="799117"/>
          <a:ext cx="6347373" cy="81617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94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495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683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334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800" dirty="0">
                          <a:solidFill>
                            <a:schemeClr val="tx1"/>
                          </a:solidFill>
                          <a:effectLst/>
                          <a:latin typeface="Berlin Sans FB" panose="020E0602020502020306" pitchFamily="34" charset="0"/>
                        </a:rPr>
                        <a:t>N.L</a:t>
                      </a:r>
                      <a:endParaRPr lang="es-MX" sz="180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800" dirty="0">
                          <a:solidFill>
                            <a:schemeClr val="tx1"/>
                          </a:solidFill>
                          <a:effectLst/>
                          <a:latin typeface="Berlin Sans FB" panose="020E0602020502020306" pitchFamily="34" charset="0"/>
                        </a:rPr>
                        <a:t>Nombre</a:t>
                      </a:r>
                      <a:endParaRPr lang="es-MX" sz="180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800" dirty="0">
                          <a:solidFill>
                            <a:schemeClr val="tx1"/>
                          </a:solidFill>
                          <a:effectLst/>
                          <a:latin typeface="Berlin Sans FB" panose="020E0602020502020306" pitchFamily="34" charset="0"/>
                        </a:rPr>
                        <a:t>Firma</a:t>
                      </a:r>
                      <a:endParaRPr lang="es-MX" sz="180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1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2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4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5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6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7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8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9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10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11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12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13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14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15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16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17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18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19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20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21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22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23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24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25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26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27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28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29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30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31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32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33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3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34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4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35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5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36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6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37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7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38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8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39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9"/>
                  </a:ext>
                </a:extLst>
              </a:tr>
              <a:tr h="16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40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>
                          <a:effectLst/>
                        </a:rPr>
                        <a:t> </a:t>
                      </a:r>
                      <a:endParaRPr lang="es-MX" sz="12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200" dirty="0">
                          <a:effectLst/>
                        </a:rPr>
                        <a:t> </a:t>
                      </a:r>
                      <a:endParaRPr lang="es-MX" sz="12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815" marR="528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935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221258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62545"/>
              </p:ext>
            </p:extLst>
          </p:nvPr>
        </p:nvGraphicFramePr>
        <p:xfrm>
          <a:off x="575733" y="1879594"/>
          <a:ext cx="5706533" cy="67922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3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61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81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NOMBRE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DIRECCIÓN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NÚMERO CEL.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NÚMERO CASA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CORREO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CURP.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R.F.C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014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NOMBRE DE LA ESCUELA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C.C.T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TELÉFONO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DIRECCIÓN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ZONA ESCOLAR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SECTOR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DIRECTOR (A)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90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500" kern="1200" dirty="0" smtClean="0">
                          <a:effectLst/>
                          <a:latin typeface="Berlin Sans FB" panose="020E0602020502020306" pitchFamily="34" charset="0"/>
                        </a:rPr>
                        <a:t>SUPERVISOR</a:t>
                      </a:r>
                      <a:r>
                        <a:rPr lang="es-MX" sz="1500" kern="1200" baseline="0" dirty="0" smtClean="0">
                          <a:effectLst/>
                          <a:latin typeface="Berlin Sans FB" panose="020E0602020502020306" pitchFamily="34" charset="0"/>
                        </a:rPr>
                        <a:t> </a:t>
                      </a:r>
                      <a:r>
                        <a:rPr lang="es-MX" sz="1500" kern="1200" dirty="0" smtClean="0">
                          <a:effectLst/>
                          <a:latin typeface="Berlin Sans FB" panose="020E0602020502020306" pitchFamily="34" charset="0"/>
                        </a:rPr>
                        <a:t>(A</a:t>
                      </a:r>
                      <a:r>
                        <a:rPr lang="es-MX" sz="1500" kern="1200" dirty="0">
                          <a:effectLst/>
                          <a:latin typeface="Berlin Sans FB" panose="020E0602020502020306" pitchFamily="34" charset="0"/>
                        </a:rPr>
                        <a:t>) </a:t>
                      </a:r>
                      <a:endParaRPr lang="es-MX" sz="900" b="0" dirty="0">
                        <a:effectLst/>
                        <a:latin typeface="Berlin Sans FB" panose="020E0602020502020306" pitchFamily="34" charset="0"/>
                        <a:ea typeface="LLElementary" panose="02000603000000000000" pitchFamily="2" charset="0"/>
                        <a:cs typeface="Kalinga" panose="020B0502040204020203" pitchFamily="34" charset="0"/>
                      </a:endParaRPr>
                    </a:p>
                  </a:txBody>
                  <a:tcPr marL="57599" marR="5759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2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99" marR="57599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772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0"/>
          <a:stretch/>
        </p:blipFill>
        <p:spPr>
          <a:xfrm>
            <a:off x="1" y="0"/>
            <a:ext cx="6858000" cy="914400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05988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57"/>
            <a:ext cx="6858000" cy="9023685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-48186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041319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050"/>
            <a:ext cx="6858000" cy="9068950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 rot="16200000">
            <a:off x="-1835695" y="3550788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40201027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13"/>
            <a:ext cx="6858000" cy="9127774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 rot="16200000">
            <a:off x="-1835695" y="3550788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7490893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57"/>
            <a:ext cx="6858000" cy="902368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 rot="16200000">
            <a:off x="-1835695" y="3550788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278229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858000" cy="91440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 rot="16200000">
            <a:off x="-1835695" y="3550788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28242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9"/>
          <a:stretch/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 rot="16200000">
            <a:off x="-1835695" y="3550788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503751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450915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071851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088860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155003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8313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Octubre 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852959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886967"/>
              </p:ext>
            </p:extLst>
          </p:nvPr>
        </p:nvGraphicFramePr>
        <p:xfrm>
          <a:off x="504825" y="851621"/>
          <a:ext cx="5828242" cy="76930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9758"/>
                <a:gridCol w="1894114"/>
                <a:gridCol w="418012"/>
                <a:gridCol w="418011"/>
                <a:gridCol w="914400"/>
                <a:gridCol w="1943947"/>
              </a:tblGrid>
              <a:tr h="3754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b="1" dirty="0" smtClean="0">
                          <a:effectLst/>
                        </a:rPr>
                        <a:t>N.L</a:t>
                      </a:r>
                      <a:endParaRPr lang="es-MX" sz="7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b="1" dirty="0" smtClean="0">
                          <a:effectLst/>
                        </a:rPr>
                        <a:t>Nombre </a:t>
                      </a:r>
                      <a:r>
                        <a:rPr lang="es-MX" sz="1100" b="1" dirty="0">
                          <a:effectLst/>
                        </a:rPr>
                        <a:t>del alumno</a:t>
                      </a:r>
                      <a:endParaRPr lang="es-MX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Sexo</a:t>
                      </a:r>
                      <a:endParaRPr lang="es-MX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Edad</a:t>
                      </a:r>
                      <a:endParaRPr lang="es-MX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marL="10033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Fecha de nacimiento</a:t>
                      </a:r>
                      <a:endParaRPr lang="es-MX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b="1" dirty="0">
                          <a:effectLst/>
                        </a:rPr>
                        <a:t>CURP</a:t>
                      </a:r>
                      <a:endParaRPr lang="es-MX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3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77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783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952952"/>
              </p:ext>
            </p:extLst>
          </p:nvPr>
        </p:nvGraphicFramePr>
        <p:xfrm>
          <a:off x="456796" y="872957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61458" y="349729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Noviembre 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95649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4060414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312063"/>
              </p:ext>
            </p:extLst>
          </p:nvPr>
        </p:nvGraphicFramePr>
        <p:xfrm>
          <a:off x="405037" y="907462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1409699" y="384234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latin typeface="Berlin Sans FB" panose="020E0602020502020306" pitchFamily="34" charset="0"/>
                <a:ea typeface="LLElementary" panose="02000603000000000000" pitchFamily="2" charset="0"/>
              </a:rPr>
              <a:t>D</a:t>
            </a:r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iciembre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7569246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5643"/>
              </p:ext>
            </p:extLst>
          </p:nvPr>
        </p:nvGraphicFramePr>
        <p:xfrm>
          <a:off x="439544" y="855704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44206" y="332476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Enero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3731303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606822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Febrero 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6276879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085472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Marzo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41582762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047962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Abril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6136552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13" name="Tab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832799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14" name="CuadroTexto 13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Mayo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6021515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110926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Junio 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5619738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144000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382329"/>
              </p:ext>
            </p:extLst>
          </p:nvPr>
        </p:nvGraphicFramePr>
        <p:xfrm>
          <a:off x="405038" y="924716"/>
          <a:ext cx="6064773" cy="76154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700" y="401488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latin typeface="Berlin Sans FB" panose="020E0602020502020306" pitchFamily="34" charset="0"/>
                <a:ea typeface="LLElementary" panose="02000603000000000000" pitchFamily="2" charset="0"/>
              </a:rPr>
              <a:t>J</a:t>
            </a:r>
            <a:r>
              <a:rPr lang="es-MX" sz="28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ulio</a:t>
            </a:r>
            <a:endParaRPr lang="es-MX" sz="28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6675184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04"/>
          <a:stretch/>
        </p:blipFill>
        <p:spPr>
          <a:xfrm>
            <a:off x="0" y="0"/>
            <a:ext cx="6858000" cy="9143999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970930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graphicFrame>
        <p:nvGraphicFramePr>
          <p:cNvPr id="17" name="Tab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949167"/>
              </p:ext>
            </p:extLst>
          </p:nvPr>
        </p:nvGraphicFramePr>
        <p:xfrm>
          <a:off x="436982" y="851621"/>
          <a:ext cx="5880537" cy="76367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7373"/>
                <a:gridCol w="2040603"/>
                <a:gridCol w="1397480"/>
                <a:gridCol w="1023968"/>
                <a:gridCol w="1101113"/>
              </a:tblGrid>
              <a:tr h="372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50" dirty="0">
                          <a:effectLst/>
                        </a:rPr>
                        <a:t>N.L.</a:t>
                      </a:r>
                      <a:endParaRPr lang="es-MX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Nombre del padre o tutor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Ocupación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Dirección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Teléfono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E8ACCE"/>
                    </a:solidFill>
                  </a:tcPr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19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29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30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31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32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33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34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35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36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37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38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62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900">
                          <a:effectLst/>
                        </a:rPr>
                        <a:t>39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>
                          <a:effectLst/>
                        </a:rPr>
                        <a:t> </a:t>
                      </a:r>
                      <a:endParaRPr lang="es-MX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700" dirty="0">
                          <a:effectLst/>
                        </a:rPr>
                        <a:t> </a:t>
                      </a:r>
                      <a:endParaRPr lang="es-MX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7972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919893"/>
              </p:ext>
            </p:extLst>
          </p:nvPr>
        </p:nvGraphicFramePr>
        <p:xfrm>
          <a:off x="396613" y="884960"/>
          <a:ext cx="6064773" cy="7723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235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24475" algn="l"/>
                        </a:tabLst>
                        <a:defRPr/>
                      </a:pPr>
                      <a:r>
                        <a:rPr lang="es-MX" sz="900" dirty="0" smtClean="0">
                          <a:effectLst/>
                        </a:rPr>
                        <a:t> </a:t>
                      </a:r>
                      <a:endParaRPr lang="es-MX" sz="900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0147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"/>
          <a:stretch/>
        </p:blipFill>
        <p:spPr>
          <a:xfrm>
            <a:off x="0" y="1"/>
            <a:ext cx="6858000" cy="91440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9538180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486051"/>
              </p:ext>
            </p:extLst>
          </p:nvPr>
        </p:nvGraphicFramePr>
        <p:xfrm>
          <a:off x="396613" y="884960"/>
          <a:ext cx="6064773" cy="77231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1403"/>
                <a:gridCol w="2094105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52446"/>
                <a:gridCol w="152989"/>
                <a:gridCol w="146491"/>
              </a:tblGrid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N.L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Nombre del </a:t>
                      </a:r>
                      <a:r>
                        <a:rPr lang="es-MX" sz="1100" dirty="0" smtClean="0">
                          <a:effectLst/>
                        </a:rPr>
                        <a:t>alumno (a)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1100" dirty="0">
                          <a:effectLst/>
                        </a:rPr>
                        <a:t> </a:t>
                      </a:r>
                      <a:endParaRPr lang="es-MX" sz="11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8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235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24475" algn="l"/>
                        </a:tabLst>
                        <a:defRPr/>
                      </a:pPr>
                      <a:r>
                        <a:rPr lang="es-MX" sz="900" dirty="0" smtClean="0">
                          <a:effectLst/>
                        </a:rPr>
                        <a:t> </a:t>
                      </a:r>
                      <a:endParaRPr lang="es-MX" sz="900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12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13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14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16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19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20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21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25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27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29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31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32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33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34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35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36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37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38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39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  <a:tr h="1857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40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>
                          <a:effectLst/>
                        </a:rPr>
                        <a:t> </a:t>
                      </a:r>
                      <a:endParaRPr lang="es-MX" sz="9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324475" algn="l"/>
                        </a:tabLst>
                      </a:pPr>
                      <a:r>
                        <a:rPr lang="es-MX" sz="900" dirty="0">
                          <a:effectLst/>
                        </a:rPr>
                        <a:t> </a:t>
                      </a:r>
                      <a:endParaRPr lang="es-MX" sz="9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103" marR="541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9904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"/>
          <a:stretch/>
        </p:blipFill>
        <p:spPr>
          <a:xfrm>
            <a:off x="0" y="60157"/>
            <a:ext cx="6858000" cy="9023685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3429000" y="8683732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6441459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182460"/>
              </p:ext>
            </p:extLst>
          </p:nvPr>
        </p:nvGraphicFramePr>
        <p:xfrm>
          <a:off x="633408" y="699248"/>
          <a:ext cx="5588098" cy="7682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82395"/>
                <a:gridCol w="2905703"/>
              </a:tblGrid>
              <a:tr h="5614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  <a:latin typeface="Berlin Sans FB" panose="020E0602020502020306" pitchFamily="34" charset="0"/>
                        </a:rPr>
                        <a:t>Reportes de Incidencia</a:t>
                      </a:r>
                      <a:endParaRPr lang="es-MX" sz="10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441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NOMBRE DEL ALUMNO: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258341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FECHA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6145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PARTE LASTIMADA DEL ALUMNO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101843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¿DÓNDE SUCEDIÓ?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101843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¿CÓMO PASÓ?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678955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¿HUBO INVOLUCRADOS?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6145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¿CÓMO INTERVINO EL PROFESOR?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3760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ACUERDOS Y/O COMPROMISOS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6145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NOMBRE Y FIRMA DEL MAESTRO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6145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NOMBRE Y FIRMA DEL TESTIGO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37609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NOMBRE Y FIRMA DEL PADRE DE FAMILIA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  <a:tr h="561450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effectLst/>
                          <a:latin typeface="Berlin Sans FB" panose="020E0602020502020306" pitchFamily="34" charset="0"/>
                        </a:rPr>
                        <a:t>NOMBRE Y FIRMA DEL DIRECTOR</a:t>
                      </a:r>
                      <a:endParaRPr lang="es-MX" sz="105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334" marR="48334" marT="0" marB="0"/>
                </a:tc>
              </a:tr>
            </a:tbl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15980756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00" l="0" r="98246">
                        <a14:foregroundMark x1="30614" y1="12467" x2="30614" y2="12467"/>
                        <a14:foregroundMark x1="10702" y1="70400" x2="9474" y2="4133"/>
                        <a14:foregroundMark x1="27895" y1="91133" x2="44035" y2="81867"/>
                        <a14:foregroundMark x1="91491" y1="98667" x2="86842" y2="0"/>
                        <a14:foregroundMark x1="2719" y1="85267" x2="87544" y2="23800"/>
                        <a14:foregroundMark x1="61930" y1="67200" x2="24386" y2="41667"/>
                        <a14:foregroundMark x1="5439" y1="73933" x2="67368" y2="48867"/>
                        <a14:foregroundMark x1="32807" y1="75467" x2="91491" y2="66067"/>
                        <a14:foregroundMark x1="96491" y1="98133" x2="95263" y2="0"/>
                        <a14:foregroundMark x1="94035" y1="98133" x2="57982" y2="94733"/>
                        <a14:foregroundMark x1="57982" y1="94733" x2="57982" y2="94733"/>
                        <a14:foregroundMark x1="57982" y1="94733" x2="57982" y2="94733"/>
                        <a14:foregroundMark x1="97018" y1="57200" x2="94474" y2="47333"/>
                        <a14:foregroundMark x1="97018" y1="41867" x2="97018" y2="49467"/>
                        <a14:foregroundMark x1="2281" y1="98667" x2="3246" y2="0"/>
                        <a14:foregroundMark x1="14912" y1="60200" x2="51754" y2="32800"/>
                        <a14:foregroundMark x1="44561" y1="49800" x2="62456" y2="32667"/>
                        <a14:foregroundMark x1="26140" y1="57533" x2="41579" y2="54533"/>
                        <a14:foregroundMark x1="55702" y1="58133" x2="56228" y2="54133"/>
                        <a14:foregroundMark x1="59474" y1="42800" x2="60175" y2="39067"/>
                        <a14:foregroundMark x1="12456" y1="4933" x2="79386" y2="6800"/>
                        <a14:foregroundMark x1="86579" y1="2267" x2="6228" y2="2467"/>
                        <a14:foregroundMark x1="90000" y1="2067" x2="93246" y2="2067"/>
                        <a14:foregroundMark x1="13158" y1="37933" x2="49211" y2="41867"/>
                        <a14:foregroundMark x1="12456" y1="56600" x2="23860" y2="42667"/>
                        <a14:foregroundMark x1="22895" y1="35667" x2="44035" y2="35267"/>
                        <a14:foregroundMark x1="10439" y1="41667" x2="18684" y2="42267"/>
                        <a14:foregroundMark x1="27368" y1="52667" x2="5965" y2="43200"/>
                        <a14:foregroundMark x1="7456" y1="50200" x2="7456" y2="43000"/>
                        <a14:foregroundMark x1="52982" y1="7200" x2="44298" y2="7733"/>
                        <a14:foregroundMark x1="30351" y1="6067" x2="70175" y2="6400"/>
                        <a14:foregroundMark x1="66930" y1="8467" x2="21667" y2="7333"/>
                        <a14:backgroundMark x1="16404" y1="12467" x2="78333" y2="16067"/>
                        <a14:backgroundMark x1="37807" y1="28333" x2="48509" y2="7333"/>
                        <a14:backgroundMark x1="30877" y1="14333" x2="67368" y2="23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33"/>
          <a:stretch/>
        </p:blipFill>
        <p:spPr>
          <a:xfrm>
            <a:off x="0" y="1"/>
            <a:ext cx="6858000" cy="9144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862642" y="1138687"/>
            <a:ext cx="56244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0" dirty="0" smtClean="0">
                <a:latin typeface="Berlin Sans FB" panose="020E0602020502020306" pitchFamily="34" charset="0"/>
              </a:rPr>
              <a:t>Organizador </a:t>
            </a:r>
            <a:endParaRPr lang="es-MX" sz="20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135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211287"/>
              </p:ext>
            </p:extLst>
          </p:nvPr>
        </p:nvGraphicFramePr>
        <p:xfrm>
          <a:off x="574374" y="844985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642783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Agosto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19850"/>
              </p:ext>
            </p:extLst>
          </p:nvPr>
        </p:nvGraphicFramePr>
        <p:xfrm>
          <a:off x="574374" y="4702089"/>
          <a:ext cx="5709249" cy="4062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409699" y="431039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Septiembre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9218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993339"/>
              </p:ext>
            </p:extLst>
          </p:nvPr>
        </p:nvGraphicFramePr>
        <p:xfrm>
          <a:off x="574374" y="844985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</a:p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642783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Octubre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64065"/>
              </p:ext>
            </p:extLst>
          </p:nvPr>
        </p:nvGraphicFramePr>
        <p:xfrm>
          <a:off x="574374" y="4702089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409699" y="431039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Noviembre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557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642783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Diciembre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409699" y="4902684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Enero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919659"/>
              </p:ext>
            </p:extLst>
          </p:nvPr>
        </p:nvGraphicFramePr>
        <p:xfrm>
          <a:off x="614807" y="5261694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023864"/>
              </p:ext>
            </p:extLst>
          </p:nvPr>
        </p:nvGraphicFramePr>
        <p:xfrm>
          <a:off x="574374" y="861775"/>
          <a:ext cx="5709249" cy="4062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4123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642783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Febrero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983583"/>
              </p:ext>
            </p:extLst>
          </p:nvPr>
        </p:nvGraphicFramePr>
        <p:xfrm>
          <a:off x="574374" y="4681328"/>
          <a:ext cx="5709249" cy="4062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149889"/>
              </p:ext>
            </p:extLst>
          </p:nvPr>
        </p:nvGraphicFramePr>
        <p:xfrm>
          <a:off x="574374" y="861775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09699" y="431039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Marzo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681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82"/>
            <a:ext cx="6858000" cy="906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24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25978"/>
              </p:ext>
            </p:extLst>
          </p:nvPr>
        </p:nvGraphicFramePr>
        <p:xfrm>
          <a:off x="574374" y="844985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</a:p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642783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Abril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800948"/>
              </p:ext>
            </p:extLst>
          </p:nvPr>
        </p:nvGraphicFramePr>
        <p:xfrm>
          <a:off x="574374" y="4702089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409699" y="431039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Mayo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558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1373"/>
          <a:stretch/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7392" y="874389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661444" y="40011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Junio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10329"/>
              </p:ext>
            </p:extLst>
          </p:nvPr>
        </p:nvGraphicFramePr>
        <p:xfrm>
          <a:off x="574374" y="785634"/>
          <a:ext cx="5709249" cy="4062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1409699" y="4772055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 smtClean="0">
                <a:latin typeface="Berlin Sans FB" panose="020E0602020502020306" pitchFamily="34" charset="0"/>
                <a:ea typeface="LLElementary" panose="02000603000000000000" pitchFamily="2" charset="0"/>
              </a:rPr>
              <a:t>Julio </a:t>
            </a:r>
            <a:endParaRPr lang="es-MX" sz="2400" dirty="0">
              <a:latin typeface="Berlin Sans FB" panose="020E0602020502020306" pitchFamily="34" charset="0"/>
              <a:ea typeface="LLElementary" panose="02000603000000000000" pitchFamily="2" charset="0"/>
            </a:endParaRPr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050069"/>
              </p:ext>
            </p:extLst>
          </p:nvPr>
        </p:nvGraphicFramePr>
        <p:xfrm>
          <a:off x="611697" y="5261694"/>
          <a:ext cx="5709249" cy="3482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607"/>
                <a:gridCol w="815607"/>
                <a:gridCol w="815607"/>
                <a:gridCol w="815607"/>
                <a:gridCol w="815607"/>
                <a:gridCol w="815607"/>
                <a:gridCol w="815607"/>
              </a:tblGrid>
              <a:tr h="580366"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>
                          <a:latin typeface="Berlin Sans FB" panose="020E0602020502020306" pitchFamily="34" charset="0"/>
                        </a:rPr>
                        <a:t>Domingo </a:t>
                      </a:r>
                      <a:endParaRPr lang="es-MX" sz="1200" b="0" dirty="0">
                        <a:latin typeface="Berlin Sans FB" panose="020E0602020502020306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Lunes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Martes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Miércoles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Jueves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Viernes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 dirty="0" smtClean="0"/>
                        <a:t>Sábado </a:t>
                      </a:r>
                      <a:endParaRPr lang="es-MX" sz="1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80366"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</a:t>
                      </a:r>
                    </a:p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6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13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17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19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20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22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23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24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25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26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27</a:t>
                      </a:r>
                      <a:endParaRPr lang="es-MX" sz="1200" b="1" dirty="0"/>
                    </a:p>
                  </a:txBody>
                  <a:tcPr/>
                </a:tc>
              </a:tr>
              <a:tr h="580366"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28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29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30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200" b="1" dirty="0" smtClean="0"/>
                        <a:t>31</a:t>
                      </a:r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5060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41176" y="914400"/>
            <a:ext cx="571855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dirty="0" smtClean="0"/>
              <a:t>Agenda exclusiva de</a:t>
            </a:r>
          </a:p>
          <a:p>
            <a:endParaRPr lang="es-MX" sz="4400" dirty="0"/>
          </a:p>
          <a:p>
            <a:endParaRPr lang="es-MX" sz="4400" dirty="0" smtClean="0"/>
          </a:p>
          <a:p>
            <a:r>
              <a:rPr lang="es-MX" sz="4400" dirty="0" smtClean="0"/>
              <a:t>Vista: </a:t>
            </a:r>
          </a:p>
          <a:p>
            <a:r>
              <a:rPr lang="es-MX" sz="4400" dirty="0">
                <a:hlinkClick r:id="rId2"/>
              </a:rPr>
              <a:t>https://www.facebook.com/materialdidacticomx</a:t>
            </a:r>
            <a:r>
              <a:rPr lang="es-MX" sz="4400" dirty="0" smtClean="0">
                <a:hlinkClick r:id="rId2"/>
              </a:rPr>
              <a:t>/</a:t>
            </a:r>
            <a:endParaRPr lang="es-MX" sz="4400" dirty="0" smtClean="0"/>
          </a:p>
          <a:p>
            <a:endParaRPr lang="es-MX" sz="4400" dirty="0"/>
          </a:p>
          <a:p>
            <a:r>
              <a:rPr lang="es-MX" sz="4400" dirty="0" smtClean="0"/>
              <a:t> </a:t>
            </a:r>
          </a:p>
          <a:p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783772" y="1960840"/>
            <a:ext cx="5803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latin typeface="Berlin Sans FB" panose="020E0602020502020306" pitchFamily="34" charset="0"/>
                <a:hlinkClick r:id="rId3"/>
              </a:rPr>
              <a:t>http://materialdidactico.org</a:t>
            </a:r>
            <a:r>
              <a:rPr lang="es-MX" sz="3600" dirty="0" smtClean="0">
                <a:latin typeface="Berlin Sans FB" panose="020E0602020502020306" pitchFamily="34" charset="0"/>
                <a:hlinkClick r:id="rId3"/>
              </a:rPr>
              <a:t>/</a:t>
            </a:r>
            <a:endParaRPr lang="es-MX" sz="3600" dirty="0" smtClean="0">
              <a:latin typeface="Berlin Sans FB" panose="020E0602020502020306" pitchFamily="34" charset="0"/>
            </a:endParaRPr>
          </a:p>
          <a:p>
            <a:endParaRPr lang="es-MX" sz="36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182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53"/>
            <a:ext cx="6858000" cy="904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0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275030"/>
              </p:ext>
            </p:extLst>
          </p:nvPr>
        </p:nvGraphicFramePr>
        <p:xfrm>
          <a:off x="646168" y="1313026"/>
          <a:ext cx="5635362" cy="71551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7056"/>
                <a:gridCol w="2229153"/>
                <a:gridCol w="2229153"/>
              </a:tblGrid>
              <a:tr h="3318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700" dirty="0">
                          <a:effectLst/>
                        </a:rPr>
                        <a:t>Mes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700" dirty="0">
                          <a:effectLst/>
                        </a:rPr>
                        <a:t>Semana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700" dirty="0">
                          <a:effectLst/>
                        </a:rPr>
                        <a:t>Responsable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</a:tr>
              <a:tr h="15319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Agosto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20 al 24 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27 al 31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Septiembre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03 al 07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10 al 14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17 al 21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24 al 28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Octubre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01 al 05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08 al 12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15 al 19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22 al 26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29 al 02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Noviembre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05 al 09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12 al 16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19 al 23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26 al 30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Diciembre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03 al 07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10 al 14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17 al 19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Enero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07 al 11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14 al 18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21 al 25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28 al 01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Febrero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04 al 18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11 al 15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18 al 22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25 al 01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Marzo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04 al 08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Del 11 al 15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Del 18 al 22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25 al 29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Abril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01 al 05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08 al 12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6447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Del 29 al 03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Mayo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Del 06 al 10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Del 13 al 17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20 al 24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27 al 31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Junio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03 al 07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10 al 14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17 al 21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 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15319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24 al 28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  <a:tr h="271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effectLst/>
                        </a:rPr>
                        <a:t>Julio</a:t>
                      </a:r>
                      <a:endParaRPr lang="es-MX" sz="800" b="0" dirty="0">
                        <a:solidFill>
                          <a:schemeClr val="tx1"/>
                        </a:solidFill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>
                          <a:effectLst/>
                        </a:rPr>
                        <a:t>Del 01 al 05</a:t>
                      </a:r>
                      <a:endParaRPr lang="es-MX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800" dirty="0">
                          <a:effectLst/>
                        </a:rPr>
                        <a:t> </a:t>
                      </a:r>
                      <a:endParaRPr lang="es-MX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648" marR="51648" marT="0" marB="0"/>
                </a:tc>
              </a:tr>
            </a:tbl>
          </a:graphicData>
        </a:graphic>
      </p:graphicFrame>
      <p:sp>
        <p:nvSpPr>
          <p:cNvPr id="11" name="CuadroTexto 10"/>
          <p:cNvSpPr txBox="1"/>
          <p:nvPr/>
        </p:nvSpPr>
        <p:spPr>
          <a:xfrm rot="16200000">
            <a:off x="-1852948" y="5813650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731913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144000"/>
          </a:xfrm>
          <a:prstGeom prst="rect">
            <a:avLst/>
          </a:prstGeom>
        </p:spPr>
      </p:pic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70803"/>
              </p:ext>
            </p:extLst>
          </p:nvPr>
        </p:nvGraphicFramePr>
        <p:xfrm>
          <a:off x="821132" y="3604566"/>
          <a:ext cx="5215734" cy="27752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741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70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70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75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92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Edad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Hombres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Mujeres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Total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7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8</a:t>
                      </a: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9</a:t>
                      </a: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7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10</a:t>
                      </a: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7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11</a:t>
                      </a: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7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Total</a:t>
                      </a: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1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46" marR="6034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574021"/>
              </p:ext>
            </p:extLst>
          </p:nvPr>
        </p:nvGraphicFramePr>
        <p:xfrm>
          <a:off x="821132" y="1333445"/>
          <a:ext cx="5215734" cy="21464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76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96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96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96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01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7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Alumnos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Inicio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Durante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Final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Total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5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Hombre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 </a:t>
                      </a:r>
                      <a:endParaRPr lang="es-MX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 </a:t>
                      </a:r>
                      <a:endParaRPr lang="es-MX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7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Mujeres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>
                          <a:effectLst/>
                        </a:rPr>
                        <a:t> </a:t>
                      </a:r>
                      <a:endParaRPr lang="es-MX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5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Total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effectLst/>
                        </a:rPr>
                        <a:t> </a:t>
                      </a:r>
                      <a:endParaRPr lang="es-MX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06" marR="60506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CuadroTexto 20"/>
          <p:cNvSpPr txBox="1"/>
          <p:nvPr/>
        </p:nvSpPr>
        <p:spPr>
          <a:xfrm rot="16200000">
            <a:off x="-1835695" y="4019356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3698811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38"/>
            <a:ext cx="6858000" cy="9113762"/>
          </a:xfrm>
          <a:prstGeom prst="rect">
            <a:avLst/>
          </a:prstGeom>
        </p:spPr>
      </p:pic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795595"/>
              </p:ext>
            </p:extLst>
          </p:nvPr>
        </p:nvGraphicFramePr>
        <p:xfrm>
          <a:off x="1467310" y="958760"/>
          <a:ext cx="4411231" cy="72567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260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38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566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5668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570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5700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57001">
                  <a:extLst>
                    <a:ext uri="{9D8B030D-6E8A-4147-A177-3AD203B41FA5}">
                      <a16:colId xmlns="" xmlns:a16="http://schemas.microsoft.com/office/drawing/2014/main" val="3611905416"/>
                    </a:ext>
                  </a:extLst>
                </a:gridCol>
                <a:gridCol w="557001">
                  <a:extLst>
                    <a:ext uri="{9D8B030D-6E8A-4147-A177-3AD203B41FA5}">
                      <a16:colId xmlns="" xmlns:a16="http://schemas.microsoft.com/office/drawing/2014/main" val="4207425102"/>
                    </a:ext>
                  </a:extLst>
                </a:gridCol>
              </a:tblGrid>
              <a:tr h="1232301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 Viernes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63759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   Jueves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32301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Miércoles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63759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 Martes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232301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Berlin Sans FB" panose="020E0602020502020306" pitchFamily="34" charset="0"/>
                        </a:rPr>
                        <a:t> 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</a:endParaRP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     Lunes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>
                          <a:effectLst/>
                        </a:rPr>
                        <a:t> </a:t>
                      </a:r>
                      <a:endParaRPr lang="es-MX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2323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 smtClean="0">
                        <a:effectLst/>
                        <a:latin typeface="Berlin Sans FB" panose="020E0602020502020306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   Día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 smtClean="0">
                          <a:effectLst/>
                          <a:latin typeface="Berlin Sans FB" panose="020E0602020502020306" pitchFamily="34" charset="0"/>
                        </a:rPr>
                        <a:t>Hora</a:t>
                      </a:r>
                      <a:endParaRPr lang="es-MX" sz="1800" dirty="0" smtClean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800" dirty="0">
                        <a:effectLst/>
                        <a:latin typeface="Berlin Sans FB" panose="020E0602020502020306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 vert="vert2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000" dirty="0">
                          <a:effectLst/>
                        </a:rPr>
                        <a:t> </a:t>
                      </a: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MX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26" marR="61526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9" name="Tabla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383661"/>
              </p:ext>
            </p:extLst>
          </p:nvPr>
        </p:nvGraphicFramePr>
        <p:xfrm>
          <a:off x="1467311" y="958756"/>
          <a:ext cx="4411229" cy="7256726"/>
        </p:xfrm>
        <a:graphic>
          <a:graphicData uri="http://schemas.openxmlformats.org/drawingml/2006/table">
            <a:tbl>
              <a:tblPr/>
              <a:tblGrid>
                <a:gridCol w="4411229">
                  <a:extLst>
                    <a:ext uri="{9D8B030D-6E8A-4147-A177-3AD203B41FA5}">
                      <a16:colId xmlns="" xmlns:a16="http://schemas.microsoft.com/office/drawing/2014/main" val="3635874092"/>
                    </a:ext>
                  </a:extLst>
                </a:gridCol>
              </a:tblGrid>
              <a:tr h="7256726"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>
                    <a:lnL w="76200" cmpd="sng">
                      <a:solidFill>
                        <a:schemeClr val="tx1"/>
                      </a:solidFill>
                      <a:prstDash val="sysDash"/>
                    </a:lnL>
                    <a:lnR w="76200" cmpd="sng">
                      <a:solidFill>
                        <a:schemeClr val="tx1"/>
                      </a:solidFill>
                      <a:prstDash val="sysDash"/>
                    </a:lnR>
                    <a:lnT w="76200" cmpd="sng">
                      <a:solidFill>
                        <a:schemeClr val="tx1"/>
                      </a:solidFill>
                      <a:prstDash val="sysDash"/>
                    </a:lnT>
                    <a:lnB w="76200" cmpd="sng">
                      <a:solidFill>
                        <a:schemeClr val="tx1"/>
                      </a:solidFill>
                      <a:prstDash val="sysDash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14630330"/>
                  </a:ext>
                </a:extLst>
              </a:tr>
            </a:tbl>
          </a:graphicData>
        </a:graphic>
      </p:graphicFrame>
      <p:sp>
        <p:nvSpPr>
          <p:cNvPr id="20" name="CuadroTexto 19"/>
          <p:cNvSpPr txBox="1"/>
          <p:nvPr/>
        </p:nvSpPr>
        <p:spPr>
          <a:xfrm rot="16200000">
            <a:off x="-1835695" y="4968261"/>
            <a:ext cx="40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Berlin Sans FB" panose="020E0602020502020306" pitchFamily="34" charset="0"/>
              </a:rPr>
              <a:t>http://materialdidactico.org/</a:t>
            </a:r>
          </a:p>
        </p:txBody>
      </p:sp>
    </p:spTree>
    <p:extLst>
      <p:ext uri="{BB962C8B-B14F-4D97-AF65-F5344CB8AC3E}">
        <p14:creationId xmlns:p14="http://schemas.microsoft.com/office/powerpoint/2010/main" val="28165003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1777</Words>
  <Application>Microsoft Office PowerPoint</Application>
  <PresentationFormat>Carta (216 x 279 mm)</PresentationFormat>
  <Paragraphs>16344</Paragraphs>
  <Slides>52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60" baseType="lpstr">
      <vt:lpstr>Arial</vt:lpstr>
      <vt:lpstr>Berlin Sans FB</vt:lpstr>
      <vt:lpstr>Calibri</vt:lpstr>
      <vt:lpstr>Calibri Light</vt:lpstr>
      <vt:lpstr>Kalinga</vt:lpstr>
      <vt:lpstr>LLElementary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Gateway</cp:lastModifiedBy>
  <cp:revision>42</cp:revision>
  <dcterms:created xsi:type="dcterms:W3CDTF">2018-06-26T02:23:00Z</dcterms:created>
  <dcterms:modified xsi:type="dcterms:W3CDTF">2018-07-15T06:04:00Z</dcterms:modified>
</cp:coreProperties>
</file>