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386" r:id="rId2"/>
    <p:sldId id="257" r:id="rId3"/>
    <p:sldId id="278" r:id="rId4"/>
    <p:sldId id="279" r:id="rId5"/>
    <p:sldId id="342" r:id="rId6"/>
    <p:sldId id="372" r:id="rId7"/>
    <p:sldId id="373" r:id="rId8"/>
    <p:sldId id="374" r:id="rId9"/>
    <p:sldId id="375" r:id="rId10"/>
    <p:sldId id="376" r:id="rId11"/>
    <p:sldId id="377" r:id="rId12"/>
    <p:sldId id="378" r:id="rId13"/>
    <p:sldId id="379" r:id="rId14"/>
    <p:sldId id="380" r:id="rId15"/>
    <p:sldId id="381" r:id="rId16"/>
    <p:sldId id="382" r:id="rId17"/>
    <p:sldId id="383" r:id="rId18"/>
    <p:sldId id="384" r:id="rId19"/>
    <p:sldId id="330" r:id="rId20"/>
    <p:sldId id="385" r:id="rId21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F2F3CD"/>
    <a:srgbClr val="D5FAC2"/>
    <a:srgbClr val="CCECFF"/>
    <a:srgbClr val="9F7E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9" autoAdjust="0"/>
    <p:restoredTop sz="94684" autoAdjust="0"/>
  </p:normalViewPr>
  <p:slideViewPr>
    <p:cSldViewPr>
      <p:cViewPr varScale="1">
        <p:scale>
          <a:sx n="95" d="100"/>
          <a:sy n="95" d="100"/>
        </p:scale>
        <p:origin x="-420" y="-90"/>
      </p:cViewPr>
      <p:guideLst>
        <p:guide orient="horz" pos="2160"/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718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674CCC-DCDE-4700-93FA-FE6639AF350B}" type="datetimeFigureOut">
              <a:rPr lang="en-US" smtClean="0"/>
              <a:t>3/20/2019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1F725F-5418-47FA-B462-9924C9CCAC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8421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1F725F-5418-47FA-B462-9924C9CCAC9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2766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6042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F7A9F982-2374-4CB6-9D2C-456A217D4816}" type="datetimeFigureOut">
              <a:rPr lang="en-US" smtClean="0"/>
              <a:pPr/>
              <a:t>3/20/2019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6CD8D51-AA41-44B2-99C7-2DAEAAE08B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933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F7A9F982-2374-4CB6-9D2C-456A217D4816}" type="datetimeFigureOut">
              <a:rPr lang="en-US" smtClean="0"/>
              <a:pPr/>
              <a:t>3/20/2019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6CD8D51-AA41-44B2-99C7-2DAEAAE08B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3005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:\ELISA\ERLANGGA LISA\2017\TEMPLATE PPT\SMA Biologi Irna kelompok peminatan\SMA Biologi Irna kelompok peminatan.pn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02125"/>
            <a:ext cx="9144000" cy="841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27121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ons.wikimedia.org/wiki/File:EB1911_Mendelism_-_four_types_of_comb_in_some_fowl_breeds.jpg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ons.wikimedia.org/wiki/File:Linaria.maroccana.web.jpg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exels.com/photo/green-wheat-grass-at-daytime-photography-47050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hyperlink" Target="https://en.wikipedia.org/wiki/File:Peas_in_pods_-_Studio.jpg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commons.wikimedia.org/wiki/File:Sexlinked_inheritance_white.jpg" TargetMode="Externa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commons.wikimedia.org/wiki/File:Gregor_Mendel.jpg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4191000" y="1123950"/>
            <a:ext cx="4211607" cy="615529"/>
          </a:xfrm>
          <a:prstGeom prst="rect">
            <a:avLst/>
          </a:prstGeom>
          <a:noFill/>
        </p:spPr>
        <p:txBody>
          <a:bodyPr wrap="square" lIns="91415" tIns="45708" rIns="91415" bIns="45708">
            <a:spAutoFit/>
          </a:bodyPr>
          <a:lstStyle/>
          <a:p>
            <a:pPr algn="ctr"/>
            <a:r>
              <a:rPr lang="en-US" sz="3400" dirty="0">
                <a:ln w="0"/>
                <a:solidFill>
                  <a:srgbClr val="0070C0"/>
                </a:solidFill>
                <a:cs typeface="Calibri" pitchFamily="34" charset="0"/>
              </a:rPr>
              <a:t>Media </a:t>
            </a:r>
            <a:r>
              <a:rPr lang="en-US" sz="3400" dirty="0" err="1">
                <a:ln w="0"/>
                <a:solidFill>
                  <a:srgbClr val="0070C0"/>
                </a:solidFill>
                <a:cs typeface="Calibri" pitchFamily="34" charset="0"/>
              </a:rPr>
              <a:t>Pembelajaran</a:t>
            </a:r>
            <a:endParaRPr lang="en-US" sz="3400" dirty="0">
              <a:ln w="0"/>
              <a:solidFill>
                <a:srgbClr val="0070C0"/>
              </a:solidFill>
              <a:cs typeface="Calibri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191000" y="2039624"/>
            <a:ext cx="4211607" cy="1692747"/>
          </a:xfrm>
          <a:prstGeom prst="rect">
            <a:avLst/>
          </a:prstGeom>
          <a:noFill/>
        </p:spPr>
        <p:txBody>
          <a:bodyPr wrap="square" lIns="91415" tIns="45708" rIns="91415" bIns="45708">
            <a:spAutoFit/>
          </a:bodyPr>
          <a:lstStyle/>
          <a:p>
            <a:pPr algn="ctr"/>
            <a:r>
              <a:rPr lang="en-US" sz="3200" b="1" dirty="0">
                <a:ln w="0"/>
                <a:latin typeface="Arial" panose="020B0604020202020204" pitchFamily="34" charset="0"/>
                <a:cs typeface="Arial" panose="020B0604020202020204" pitchFamily="34" charset="0"/>
              </a:rPr>
              <a:t>BIOLOGI</a:t>
            </a:r>
          </a:p>
          <a:p>
            <a:pPr algn="ctr"/>
            <a:r>
              <a:rPr lang="en-US" sz="2400" b="1" dirty="0" err="1">
                <a:ln w="0"/>
                <a:latin typeface="Arial" panose="020B0604020202020204" pitchFamily="34" charset="0"/>
                <a:cs typeface="Arial" panose="020B0604020202020204" pitchFamily="34" charset="0"/>
              </a:rPr>
              <a:t>Kelompok</a:t>
            </a:r>
            <a:r>
              <a:rPr lang="en-US" sz="2400" b="1" dirty="0">
                <a:ln w="0"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ln w="0"/>
                <a:latin typeface="Arial" panose="020B0604020202020204" pitchFamily="34" charset="0"/>
                <a:cs typeface="Arial" panose="020B0604020202020204" pitchFamily="34" charset="0"/>
              </a:rPr>
              <a:t>Peminatan</a:t>
            </a:r>
            <a:endParaRPr lang="en-US" sz="2400" b="1" dirty="0">
              <a:ln w="0"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sz="2400" b="1" dirty="0">
              <a:ln w="0"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2400" b="1" dirty="0" err="1">
                <a:ln w="0"/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Untuk</a:t>
            </a:r>
            <a:r>
              <a:rPr lang="en-US" sz="2400" b="1" dirty="0">
                <a:ln w="0"/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SMA/MA </a:t>
            </a:r>
            <a:r>
              <a:rPr lang="en-US" sz="2400" b="1" dirty="0" err="1">
                <a:ln w="0"/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Kelas</a:t>
            </a:r>
            <a:r>
              <a:rPr lang="en-US" sz="2400" b="1" dirty="0">
                <a:ln w="0"/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smtClean="0">
                <a:ln w="0"/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id-ID" sz="2400" b="1" dirty="0" smtClean="0">
                <a:ln w="0"/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2400" b="1" dirty="0" smtClean="0">
                <a:ln w="0"/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</a:t>
            </a:r>
            <a:endParaRPr lang="en-US" sz="2400" b="1" dirty="0">
              <a:ln w="0"/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4191000" y="1847445"/>
            <a:ext cx="4211607" cy="0"/>
          </a:xfrm>
          <a:prstGeom prst="line">
            <a:avLst/>
          </a:prstGeom>
          <a:ln>
            <a:solidFill>
              <a:schemeClr val="accent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/>
          <p:cNvGrpSpPr/>
          <p:nvPr/>
        </p:nvGrpSpPr>
        <p:grpSpPr>
          <a:xfrm>
            <a:off x="656684" y="535197"/>
            <a:ext cx="2590800" cy="3600948"/>
            <a:chOff x="656684" y="535197"/>
            <a:chExt cx="2590800" cy="3600948"/>
          </a:xfrm>
        </p:grpSpPr>
        <p:sp>
          <p:nvSpPr>
            <p:cNvPr id="14" name="Cube 13"/>
            <p:cNvSpPr/>
            <p:nvPr/>
          </p:nvSpPr>
          <p:spPr>
            <a:xfrm>
              <a:off x="656684" y="535197"/>
              <a:ext cx="2590800" cy="3600948"/>
            </a:xfrm>
            <a:prstGeom prst="cube">
              <a:avLst>
                <a:gd name="adj" fmla="val 3711"/>
              </a:avLst>
            </a:prstGeom>
            <a:gradFill flip="none" rotWithShape="1">
              <a:gsLst>
                <a:gs pos="0">
                  <a:schemeClr val="bg1">
                    <a:lumMod val="75000"/>
                    <a:shade val="30000"/>
                    <a:satMod val="115000"/>
                  </a:schemeClr>
                </a:gs>
                <a:gs pos="50000">
                  <a:schemeClr val="bg1">
                    <a:lumMod val="75000"/>
                    <a:shade val="67500"/>
                    <a:satMod val="115000"/>
                  </a:schemeClr>
                </a:gs>
                <a:gs pos="100000">
                  <a:schemeClr val="bg1">
                    <a:lumMod val="75000"/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14171" tIns="107085" rIns="214171" bIns="107085" rtlCol="0" anchor="ctr"/>
            <a:lstStyle/>
            <a:p>
              <a:pPr algn="ctr"/>
              <a:endParaRPr lang="en-US"/>
            </a:p>
          </p:txBody>
        </p:sp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5800" y="666749"/>
              <a:ext cx="2463476" cy="3469395"/>
            </a:xfrm>
            <a:prstGeom prst="rect">
              <a:avLst/>
            </a:prstGeom>
          </p:spPr>
        </p:pic>
      </p:grp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" y="4302321"/>
            <a:ext cx="9143245" cy="841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9108501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533400" y="342900"/>
            <a:ext cx="8001000" cy="480060"/>
          </a:xfrm>
          <a:prstGeom prst="rect">
            <a:avLst/>
          </a:prstGeom>
          <a:noFill/>
        </p:spPr>
        <p:txBody>
          <a:bodyPr vert="horz" lIns="93360" tIns="46680" rIns="93360" bIns="46680" rtlCol="0" anchor="ctr">
            <a:noAutofit/>
          </a:bodyPr>
          <a:lstStyle>
            <a:lvl1pPr algn="l" defTabSz="93360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742950" lvl="0" indent="-742950">
              <a:buFont typeface="+mj-lt"/>
              <a:buAutoNum type="alphaUcPeriod" startAt="2"/>
            </a:pPr>
            <a:r>
              <a:rPr lang="en-US" sz="3200" b="1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PEWARISAN SIFAT MENURUT MENDEL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04014223-3B26-46D0-9B05-C492552DD0AD}"/>
              </a:ext>
            </a:extLst>
          </p:cNvPr>
          <p:cNvSpPr/>
          <p:nvPr/>
        </p:nvSpPr>
        <p:spPr>
          <a:xfrm>
            <a:off x="426807" y="1366718"/>
            <a:ext cx="8488593" cy="3262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000" dirty="0" err="1"/>
              <a:t>Prinsip</a:t>
            </a:r>
            <a:r>
              <a:rPr lang="en-US" sz="2000" dirty="0"/>
              <a:t> </a:t>
            </a:r>
            <a:r>
              <a:rPr lang="en-US" sz="2000" dirty="0" err="1"/>
              <a:t>hereditas</a:t>
            </a:r>
            <a:endParaRPr lang="en-US" sz="2000" dirty="0"/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dirty="0" err="1"/>
              <a:t>Pewarisan</a:t>
            </a:r>
            <a:r>
              <a:rPr lang="en-US" dirty="0"/>
              <a:t> </a:t>
            </a:r>
            <a:r>
              <a:rPr lang="en-US" dirty="0" err="1"/>
              <a:t>sifat</a:t>
            </a:r>
            <a:r>
              <a:rPr lang="en-US" dirty="0"/>
              <a:t> </a:t>
            </a:r>
            <a:r>
              <a:rPr lang="en-US" dirty="0" err="1"/>
              <a:t>dikendalikan</a:t>
            </a:r>
            <a:r>
              <a:rPr lang="en-US" dirty="0"/>
              <a:t> </a:t>
            </a:r>
            <a:r>
              <a:rPr lang="en-US" dirty="0" err="1"/>
              <a:t>faktor</a:t>
            </a:r>
            <a:r>
              <a:rPr lang="en-US" dirty="0"/>
              <a:t> </a:t>
            </a:r>
            <a:r>
              <a:rPr lang="en-US" dirty="0" err="1"/>
              <a:t>menurun</a:t>
            </a:r>
            <a:endParaRPr lang="en-US" dirty="0"/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000" dirty="0" err="1"/>
              <a:t>Prinsi</a:t>
            </a:r>
            <a:r>
              <a:rPr lang="en-US" sz="2000" dirty="0"/>
              <a:t> </a:t>
            </a:r>
            <a:r>
              <a:rPr lang="en-US" sz="2000" dirty="0" err="1"/>
              <a:t>segregasi</a:t>
            </a:r>
            <a:r>
              <a:rPr lang="en-US" sz="2000" dirty="0"/>
              <a:t> </a:t>
            </a:r>
            <a:r>
              <a:rPr lang="en-US" sz="2000" dirty="0" err="1"/>
              <a:t>bebas</a:t>
            </a:r>
            <a:endParaRPr lang="en-US" sz="2000" dirty="0"/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dirty="0" err="1"/>
              <a:t>Pasangan</a:t>
            </a:r>
            <a:r>
              <a:rPr lang="en-US" dirty="0"/>
              <a:t> </a:t>
            </a:r>
            <a:r>
              <a:rPr lang="en-US" dirty="0" err="1"/>
              <a:t>gamet</a:t>
            </a:r>
            <a:r>
              <a:rPr lang="en-US" dirty="0"/>
              <a:t> </a:t>
            </a:r>
            <a:r>
              <a:rPr lang="en-US" dirty="0" err="1"/>
              <a:t>memisah</a:t>
            </a:r>
            <a:r>
              <a:rPr lang="en-US" dirty="0"/>
              <a:t> </a:t>
            </a:r>
            <a:r>
              <a:rPr lang="en-US" dirty="0" err="1"/>
              <a:t>bebas</a:t>
            </a:r>
            <a:r>
              <a:rPr lang="en-US" dirty="0"/>
              <a:t> </a:t>
            </a:r>
            <a:r>
              <a:rPr lang="en-US" dirty="0" err="1"/>
              <a:t>saat</a:t>
            </a:r>
            <a:r>
              <a:rPr lang="en-US" dirty="0"/>
              <a:t> </a:t>
            </a:r>
            <a:r>
              <a:rPr lang="en-US" dirty="0" err="1"/>
              <a:t>pembentuksn</a:t>
            </a:r>
            <a:r>
              <a:rPr lang="en-US" dirty="0"/>
              <a:t> </a:t>
            </a:r>
            <a:r>
              <a:rPr lang="en-US" dirty="0" err="1"/>
              <a:t>gamet</a:t>
            </a:r>
            <a:endParaRPr lang="en-US" dirty="0"/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000" dirty="0" err="1"/>
              <a:t>Prinsip</a:t>
            </a:r>
            <a:r>
              <a:rPr lang="en-US" sz="2000" dirty="0"/>
              <a:t> </a:t>
            </a:r>
            <a:r>
              <a:rPr lang="en-US" sz="2000" dirty="0" err="1"/>
              <a:t>berpasangan</a:t>
            </a:r>
            <a:r>
              <a:rPr lang="en-US" sz="2000" dirty="0"/>
              <a:t> </a:t>
            </a:r>
            <a:r>
              <a:rPr lang="en-US" sz="2000" dirty="0" err="1"/>
              <a:t>bebas</a:t>
            </a:r>
            <a:endParaRPr lang="en-US" sz="2000" dirty="0"/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dirty="0"/>
              <a:t>Gen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gamet</a:t>
            </a:r>
            <a:r>
              <a:rPr lang="en-US" dirty="0"/>
              <a:t> </a:t>
            </a:r>
            <a:r>
              <a:rPr lang="en-US" dirty="0" err="1"/>
              <a:t>jantan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betina</a:t>
            </a:r>
            <a:r>
              <a:rPr lang="en-US" dirty="0"/>
              <a:t> </a:t>
            </a:r>
            <a:r>
              <a:rPr lang="en-US" dirty="0" err="1"/>
              <a:t>akan</a:t>
            </a:r>
            <a:r>
              <a:rPr lang="en-US" dirty="0"/>
              <a:t> </a:t>
            </a:r>
            <a:r>
              <a:rPr lang="en-US" dirty="0" err="1"/>
              <a:t>berpasangan</a:t>
            </a:r>
            <a:r>
              <a:rPr lang="en-US" dirty="0"/>
              <a:t> </a:t>
            </a:r>
            <a:r>
              <a:rPr lang="en-US" dirty="0" err="1"/>
              <a:t>secara</a:t>
            </a:r>
            <a:r>
              <a:rPr lang="en-US" dirty="0"/>
              <a:t> </a:t>
            </a:r>
            <a:r>
              <a:rPr lang="en-US" dirty="0" err="1"/>
              <a:t>bebas</a:t>
            </a:r>
            <a:r>
              <a:rPr lang="en-US" dirty="0"/>
              <a:t> </a:t>
            </a:r>
            <a:r>
              <a:rPr lang="en-US" dirty="0" err="1"/>
              <a:t>saat</a:t>
            </a:r>
            <a:r>
              <a:rPr lang="en-US" dirty="0"/>
              <a:t> </a:t>
            </a:r>
            <a:r>
              <a:rPr lang="en-US" dirty="0" err="1"/>
              <a:t>fertilisasi</a:t>
            </a:r>
            <a:endParaRPr lang="en-US" dirty="0"/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000" dirty="0" err="1"/>
              <a:t>Prinsi</a:t>
            </a:r>
            <a:r>
              <a:rPr lang="en-US" sz="2000" dirty="0"/>
              <a:t> </a:t>
            </a:r>
            <a:r>
              <a:rPr lang="en-US" sz="2000" dirty="0" err="1"/>
              <a:t>dominansi</a:t>
            </a:r>
            <a:r>
              <a:rPr lang="en-US" sz="2000" dirty="0"/>
              <a:t> </a:t>
            </a:r>
            <a:r>
              <a:rPr lang="en-US" sz="2000" dirty="0" err="1"/>
              <a:t>penuh</a:t>
            </a:r>
            <a:r>
              <a:rPr lang="en-US" sz="2000" dirty="0"/>
              <a:t> </a:t>
            </a:r>
            <a:r>
              <a:rPr lang="en-US" sz="2000" dirty="0" err="1"/>
              <a:t>atau</a:t>
            </a:r>
            <a:r>
              <a:rPr lang="en-US" sz="2000" dirty="0"/>
              <a:t> </a:t>
            </a:r>
            <a:r>
              <a:rPr lang="en-US" sz="2000" dirty="0" err="1"/>
              <a:t>intermediet</a:t>
            </a:r>
            <a:endParaRPr lang="en-US" sz="2000" dirty="0"/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dirty="0" err="1"/>
              <a:t>Pada</a:t>
            </a:r>
            <a:r>
              <a:rPr lang="en-US" dirty="0"/>
              <a:t> </a:t>
            </a:r>
            <a:r>
              <a:rPr lang="en-US" dirty="0" err="1"/>
              <a:t>dominansi</a:t>
            </a:r>
            <a:r>
              <a:rPr lang="en-US" dirty="0"/>
              <a:t> </a:t>
            </a:r>
            <a:r>
              <a:rPr lang="en-US" dirty="0" err="1"/>
              <a:t>penuh</a:t>
            </a:r>
            <a:r>
              <a:rPr lang="en-US" dirty="0"/>
              <a:t> gen </a:t>
            </a:r>
            <a:r>
              <a:rPr lang="en-US" dirty="0" err="1"/>
              <a:t>dominan</a:t>
            </a:r>
            <a:r>
              <a:rPr lang="en-US" dirty="0"/>
              <a:t> </a:t>
            </a:r>
            <a:r>
              <a:rPr lang="en-US" dirty="0" err="1"/>
              <a:t>akan</a:t>
            </a:r>
            <a:r>
              <a:rPr lang="en-US" dirty="0"/>
              <a:t> </a:t>
            </a:r>
            <a:r>
              <a:rPr lang="en-US" dirty="0" err="1"/>
              <a:t>menutupi</a:t>
            </a:r>
            <a:r>
              <a:rPr lang="en-US" dirty="0"/>
              <a:t> </a:t>
            </a:r>
            <a:r>
              <a:rPr lang="en-US" dirty="0" err="1"/>
              <a:t>pengaruh</a:t>
            </a:r>
            <a:r>
              <a:rPr lang="en-US" dirty="0"/>
              <a:t> gen </a:t>
            </a:r>
            <a:r>
              <a:rPr lang="en-US" dirty="0" err="1"/>
              <a:t>resesif</a:t>
            </a:r>
            <a:r>
              <a:rPr lang="en-US" dirty="0"/>
              <a:t> 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dirty="0" err="1"/>
              <a:t>Pada</a:t>
            </a:r>
            <a:r>
              <a:rPr lang="en-US" dirty="0"/>
              <a:t> </a:t>
            </a:r>
            <a:r>
              <a:rPr lang="en-US" dirty="0" err="1"/>
              <a:t>dominansi</a:t>
            </a:r>
            <a:r>
              <a:rPr lang="en-US" dirty="0"/>
              <a:t> 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penuh</a:t>
            </a:r>
            <a:r>
              <a:rPr lang="en-US" dirty="0"/>
              <a:t> </a:t>
            </a:r>
            <a:r>
              <a:rPr lang="en-US" dirty="0" err="1"/>
              <a:t>fenotipe</a:t>
            </a:r>
            <a:r>
              <a:rPr lang="en-US" dirty="0"/>
              <a:t> </a:t>
            </a:r>
            <a:r>
              <a:rPr lang="en-US" dirty="0" err="1"/>
              <a:t>heterozigot</a:t>
            </a:r>
            <a:r>
              <a:rPr lang="en-US" dirty="0"/>
              <a:t> </a:t>
            </a:r>
            <a:r>
              <a:rPr lang="en-US" dirty="0" err="1"/>
              <a:t>menunjukkan</a:t>
            </a:r>
            <a:r>
              <a:rPr lang="en-US" dirty="0"/>
              <a:t> </a:t>
            </a:r>
            <a:r>
              <a:rPr lang="en-US" dirty="0" err="1"/>
              <a:t>pengaruh</a:t>
            </a:r>
            <a:r>
              <a:rPr lang="en-US" dirty="0"/>
              <a:t> </a:t>
            </a:r>
            <a:r>
              <a:rPr lang="en-US" dirty="0" err="1"/>
              <a:t>kedua</a:t>
            </a:r>
            <a:r>
              <a:rPr lang="en-US" dirty="0"/>
              <a:t> </a:t>
            </a:r>
            <a:r>
              <a:rPr lang="en-US" dirty="0" err="1"/>
              <a:t>alel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" y="4302321"/>
            <a:ext cx="9143245" cy="841179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="" xmlns:a16="http://schemas.microsoft.com/office/drawing/2014/main" id="{ADC57F00-16EC-4782-BF00-CE963DD04F5E}"/>
              </a:ext>
            </a:extLst>
          </p:cNvPr>
          <p:cNvSpPr txBox="1">
            <a:spLocks/>
          </p:cNvSpPr>
          <p:nvPr/>
        </p:nvSpPr>
        <p:spPr>
          <a:xfrm>
            <a:off x="445561" y="895596"/>
            <a:ext cx="7555439" cy="39839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3360" tIns="46680" rIns="93360" bIns="46680" rtlCol="0" anchor="ctr">
            <a:noAutofit/>
          </a:bodyPr>
          <a:lstStyle>
            <a:lvl1pPr algn="l" defTabSz="93360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id-ID" sz="2400" b="1" dirty="0" smtClean="0">
                <a:latin typeface="Calibri" pitchFamily="34" charset="0"/>
                <a:cs typeface="Calibri" pitchFamily="34" charset="0"/>
              </a:rPr>
              <a:t>Prinsip Hukum </a:t>
            </a:r>
            <a:r>
              <a:rPr lang="en-US" sz="2400" b="1" dirty="0" smtClean="0">
                <a:latin typeface="Calibri" pitchFamily="34" charset="0"/>
                <a:cs typeface="Calibri" pitchFamily="34" charset="0"/>
              </a:rPr>
              <a:t>Mendel</a:t>
            </a:r>
            <a:endParaRPr lang="en-US" sz="2400" b="1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2329653"/>
      </p:ext>
    </p:extLst>
  </p:cSld>
  <p:clrMapOvr>
    <a:masterClrMapping/>
  </p:clrMapOvr>
  <p:transition spd="slow">
    <p:wipe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533400" y="342900"/>
            <a:ext cx="8001000" cy="480060"/>
          </a:xfrm>
          <a:prstGeom prst="rect">
            <a:avLst/>
          </a:prstGeom>
          <a:noFill/>
        </p:spPr>
        <p:txBody>
          <a:bodyPr vert="horz" lIns="93360" tIns="46680" rIns="93360" bIns="46680" rtlCol="0" anchor="ctr">
            <a:noAutofit/>
          </a:bodyPr>
          <a:lstStyle>
            <a:lvl1pPr algn="l" defTabSz="93360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742950" lvl="0" indent="-742950">
              <a:buFont typeface="+mj-lt"/>
              <a:buAutoNum type="alphaUcPeriod" startAt="2"/>
            </a:pPr>
            <a:r>
              <a:rPr lang="en-US" sz="3200" b="1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PEWARISAN SIFAT MENURUT MENDEL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04014223-3B26-46D0-9B05-C492552DD0AD}"/>
              </a:ext>
            </a:extLst>
          </p:cNvPr>
          <p:cNvSpPr/>
          <p:nvPr/>
        </p:nvSpPr>
        <p:spPr>
          <a:xfrm>
            <a:off x="426807" y="1466858"/>
            <a:ext cx="780279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000" dirty="0" err="1"/>
              <a:t>Persilangan</a:t>
            </a:r>
            <a:r>
              <a:rPr lang="en-US" sz="2000" dirty="0"/>
              <a:t> </a:t>
            </a:r>
            <a:r>
              <a:rPr lang="en-US" sz="2000" dirty="0" err="1"/>
              <a:t>gamet</a:t>
            </a:r>
            <a:r>
              <a:rPr lang="en-US" sz="2000" dirty="0"/>
              <a:t> </a:t>
            </a:r>
            <a:r>
              <a:rPr lang="en-US" sz="2000" dirty="0" err="1"/>
              <a:t>jantan</a:t>
            </a:r>
            <a:r>
              <a:rPr lang="en-US" sz="2000" dirty="0"/>
              <a:t> </a:t>
            </a:r>
            <a:r>
              <a:rPr lang="en-US" sz="2000" dirty="0" err="1"/>
              <a:t>dengan</a:t>
            </a:r>
            <a:r>
              <a:rPr lang="en-US" sz="2000" dirty="0"/>
              <a:t> </a:t>
            </a:r>
            <a:r>
              <a:rPr lang="en-US" sz="2000" dirty="0" err="1"/>
              <a:t>gamet</a:t>
            </a:r>
            <a:r>
              <a:rPr lang="en-US" sz="2000" dirty="0"/>
              <a:t> </a:t>
            </a:r>
            <a:r>
              <a:rPr lang="en-US" sz="2000" dirty="0" err="1"/>
              <a:t>betina</a:t>
            </a:r>
            <a:r>
              <a:rPr lang="en-US" sz="2000" dirty="0"/>
              <a:t> yang </a:t>
            </a:r>
            <a:r>
              <a:rPr lang="en-US" sz="2000" dirty="0" err="1"/>
              <a:t>dipertukarkan</a:t>
            </a:r>
            <a:r>
              <a:rPr lang="en-US" sz="2000" dirty="0"/>
              <a:t> </a:t>
            </a:r>
            <a:r>
              <a:rPr lang="en-US" sz="2000" dirty="0" err="1"/>
              <a:t>sehingga</a:t>
            </a:r>
            <a:r>
              <a:rPr lang="en-US" sz="2000" dirty="0"/>
              <a:t> </a:t>
            </a:r>
            <a:r>
              <a:rPr lang="en-US" sz="2000" dirty="0" err="1"/>
              <a:t>menghasilkan</a:t>
            </a:r>
            <a:r>
              <a:rPr lang="en-US" sz="2000" dirty="0"/>
              <a:t> </a:t>
            </a:r>
            <a:r>
              <a:rPr lang="en-US" sz="2000" dirty="0" err="1"/>
              <a:t>keturunan</a:t>
            </a:r>
            <a:r>
              <a:rPr lang="en-US" sz="2000" dirty="0"/>
              <a:t> yang </a:t>
            </a:r>
            <a:r>
              <a:rPr lang="en-US" sz="2000" dirty="0" err="1"/>
              <a:t>sama</a:t>
            </a:r>
            <a:r>
              <a:rPr lang="en-US" sz="2000" dirty="0"/>
              <a:t>.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" y="4302321"/>
            <a:ext cx="9143245" cy="841179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DF8DD9FF-9BD8-4D3C-AAE4-6089448FC623}"/>
              </a:ext>
            </a:extLst>
          </p:cNvPr>
          <p:cNvSpPr/>
          <p:nvPr/>
        </p:nvSpPr>
        <p:spPr>
          <a:xfrm>
            <a:off x="5936076" y="4428351"/>
            <a:ext cx="203453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err="1"/>
              <a:t>Sumber</a:t>
            </a:r>
            <a:r>
              <a:rPr lang="en-US" sz="1200" dirty="0"/>
              <a:t>: </a:t>
            </a:r>
            <a:r>
              <a:rPr lang="en-US" sz="1200" dirty="0" err="1"/>
              <a:t>dokumen</a:t>
            </a:r>
            <a:r>
              <a:rPr lang="en-US" sz="1200" dirty="0"/>
              <a:t> </a:t>
            </a:r>
            <a:r>
              <a:rPr lang="en-US" sz="1200" dirty="0" err="1"/>
              <a:t>penerbit</a:t>
            </a:r>
            <a:endParaRPr lang="en-US" sz="1200" i="1" dirty="0"/>
          </a:p>
        </p:txBody>
      </p:sp>
      <p:grpSp>
        <p:nvGrpSpPr>
          <p:cNvPr id="4" name="Group 3">
            <a:extLst>
              <a:ext uri="{FF2B5EF4-FFF2-40B4-BE49-F238E27FC236}">
                <a16:creationId xmlns="" xmlns:a16="http://schemas.microsoft.com/office/drawing/2014/main" id="{B1713B85-F775-4E63-AEE6-16DC63314B23}"/>
              </a:ext>
            </a:extLst>
          </p:cNvPr>
          <p:cNvGrpSpPr/>
          <p:nvPr/>
        </p:nvGrpSpPr>
        <p:grpSpPr>
          <a:xfrm>
            <a:off x="679980" y="2363093"/>
            <a:ext cx="7568045" cy="1961257"/>
            <a:chOff x="459416" y="2191635"/>
            <a:chExt cx="7568045" cy="1961257"/>
          </a:xfrm>
        </p:grpSpPr>
        <p:pic>
          <p:nvPicPr>
            <p:cNvPr id="3" name="Picture 2">
              <a:extLst>
                <a:ext uri="{FF2B5EF4-FFF2-40B4-BE49-F238E27FC236}">
                  <a16:creationId xmlns="" xmlns:a16="http://schemas.microsoft.com/office/drawing/2014/main" id="{612287B0-1683-4618-94F8-064204BECC1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9416" y="2191635"/>
              <a:ext cx="7543800" cy="1606890"/>
            </a:xfrm>
            <a:prstGeom prst="rect">
              <a:avLst/>
            </a:prstGeom>
          </p:spPr>
        </p:pic>
        <p:sp>
          <p:nvSpPr>
            <p:cNvPr id="13" name="Rectangle 12">
              <a:extLst>
                <a:ext uri="{FF2B5EF4-FFF2-40B4-BE49-F238E27FC236}">
                  <a16:creationId xmlns="" xmlns:a16="http://schemas.microsoft.com/office/drawing/2014/main" id="{D2700432-9065-4226-A2E3-C325323B4246}"/>
                </a:ext>
              </a:extLst>
            </p:cNvPr>
            <p:cNvSpPr/>
            <p:nvPr/>
          </p:nvSpPr>
          <p:spPr>
            <a:xfrm>
              <a:off x="459416" y="3814338"/>
              <a:ext cx="3352800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dirty="0" err="1"/>
                <a:t>Tanaman</a:t>
              </a:r>
              <a:r>
                <a:rPr lang="en-US" sz="1600" dirty="0"/>
                <a:t> aa </a:t>
              </a:r>
              <a:r>
                <a:rPr lang="en-US" sz="1600" dirty="0" err="1"/>
                <a:t>diserbuki</a:t>
              </a:r>
              <a:r>
                <a:rPr lang="en-US" sz="1600" dirty="0"/>
                <a:t> </a:t>
              </a:r>
              <a:r>
                <a:rPr lang="en-US" sz="1600" dirty="0" err="1"/>
                <a:t>tanaman</a:t>
              </a:r>
              <a:r>
                <a:rPr lang="en-US" sz="1600" dirty="0"/>
                <a:t> AA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="" xmlns:a16="http://schemas.microsoft.com/office/drawing/2014/main" id="{BB82511F-A57B-4758-9249-A0FE81A932CD}"/>
                </a:ext>
              </a:extLst>
            </p:cNvPr>
            <p:cNvSpPr/>
            <p:nvPr/>
          </p:nvSpPr>
          <p:spPr>
            <a:xfrm>
              <a:off x="4674661" y="3799626"/>
              <a:ext cx="3352800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dirty="0" err="1"/>
                <a:t>Tanaman</a:t>
              </a:r>
              <a:r>
                <a:rPr lang="en-US" sz="1600" dirty="0"/>
                <a:t> AA </a:t>
              </a:r>
              <a:r>
                <a:rPr lang="en-US" sz="1600" dirty="0" err="1"/>
                <a:t>diserbuki</a:t>
              </a:r>
              <a:r>
                <a:rPr lang="en-US" sz="1600" dirty="0"/>
                <a:t> </a:t>
              </a:r>
              <a:r>
                <a:rPr lang="en-US" sz="1600" dirty="0" err="1"/>
                <a:t>tanaman</a:t>
              </a:r>
              <a:r>
                <a:rPr lang="en-US" sz="1600" dirty="0"/>
                <a:t> aa</a:t>
              </a:r>
            </a:p>
          </p:txBody>
        </p:sp>
      </p:grpSp>
      <p:sp>
        <p:nvSpPr>
          <p:cNvPr id="12" name="Title 1">
            <a:extLst>
              <a:ext uri="{FF2B5EF4-FFF2-40B4-BE49-F238E27FC236}">
                <a16:creationId xmlns="" xmlns:a16="http://schemas.microsoft.com/office/drawing/2014/main" id="{ADC57F00-16EC-4782-BF00-CE963DD04F5E}"/>
              </a:ext>
            </a:extLst>
          </p:cNvPr>
          <p:cNvSpPr txBox="1">
            <a:spLocks/>
          </p:cNvSpPr>
          <p:nvPr/>
        </p:nvSpPr>
        <p:spPr>
          <a:xfrm>
            <a:off x="445561" y="895596"/>
            <a:ext cx="7555439" cy="39839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3360" tIns="46680" rIns="93360" bIns="46680" rtlCol="0" anchor="ctr">
            <a:noAutofit/>
          </a:bodyPr>
          <a:lstStyle>
            <a:lvl1pPr algn="l" defTabSz="93360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id-ID" sz="2400" b="1" dirty="0" smtClean="0">
                <a:latin typeface="Calibri" pitchFamily="34" charset="0"/>
                <a:cs typeface="Calibri" pitchFamily="34" charset="0"/>
              </a:rPr>
              <a:t>Fertilisasi Respirok</a:t>
            </a:r>
            <a:endParaRPr lang="en-US" sz="2400" b="1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0778450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533400" y="342900"/>
            <a:ext cx="8001000" cy="480060"/>
          </a:xfrm>
          <a:prstGeom prst="rect">
            <a:avLst/>
          </a:prstGeom>
          <a:noFill/>
        </p:spPr>
        <p:txBody>
          <a:bodyPr vert="horz" lIns="93360" tIns="46680" rIns="93360" bIns="46680" rtlCol="0" anchor="ctr">
            <a:noAutofit/>
          </a:bodyPr>
          <a:lstStyle>
            <a:lvl1pPr algn="l" defTabSz="93360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742950" lvl="0" indent="-742950">
              <a:buFont typeface="+mj-lt"/>
              <a:buAutoNum type="alphaUcPeriod" startAt="2"/>
            </a:pPr>
            <a:r>
              <a:rPr lang="en-US" sz="3200" b="1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PEWARISAN SIFAT MENURUT MENDEL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04014223-3B26-46D0-9B05-C492552DD0AD}"/>
              </a:ext>
            </a:extLst>
          </p:cNvPr>
          <p:cNvSpPr/>
          <p:nvPr/>
        </p:nvSpPr>
        <p:spPr>
          <a:xfrm>
            <a:off x="426807" y="1504950"/>
            <a:ext cx="7802793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000" i="1" u="sng" dirty="0"/>
              <a:t>Backcross</a:t>
            </a:r>
            <a:r>
              <a:rPr lang="en-US" sz="2000" dirty="0"/>
              <a:t> </a:t>
            </a:r>
            <a:r>
              <a:rPr lang="en-US" sz="2000" dirty="0" err="1"/>
              <a:t>adalah</a:t>
            </a:r>
            <a:r>
              <a:rPr lang="en-US" sz="2000" dirty="0"/>
              <a:t> </a:t>
            </a:r>
            <a:r>
              <a:rPr lang="en-US" sz="2000" dirty="0" err="1"/>
              <a:t>persilangan</a:t>
            </a:r>
            <a:r>
              <a:rPr lang="en-US" sz="2000" dirty="0"/>
              <a:t> </a:t>
            </a:r>
            <a:r>
              <a:rPr lang="en-US" sz="2000" dirty="0" err="1"/>
              <a:t>individu</a:t>
            </a:r>
            <a:r>
              <a:rPr lang="en-US" sz="2000" dirty="0"/>
              <a:t> F1 </a:t>
            </a:r>
            <a:r>
              <a:rPr lang="en-US" sz="2000" dirty="0" err="1"/>
              <a:t>dengan</a:t>
            </a:r>
            <a:r>
              <a:rPr lang="en-US" sz="2000" dirty="0"/>
              <a:t> salah </a:t>
            </a:r>
            <a:r>
              <a:rPr lang="en-US" sz="2000" dirty="0" err="1"/>
              <a:t>satu</a:t>
            </a:r>
            <a:r>
              <a:rPr lang="en-US" sz="2000" dirty="0"/>
              <a:t> </a:t>
            </a:r>
            <a:r>
              <a:rPr lang="en-US" sz="2000" dirty="0" err="1"/>
              <a:t>induknya</a:t>
            </a:r>
            <a:r>
              <a:rPr lang="en-US" sz="2000" dirty="0"/>
              <a:t> </a:t>
            </a:r>
            <a:r>
              <a:rPr lang="en-US" sz="2000" dirty="0" err="1"/>
              <a:t>untuk</a:t>
            </a:r>
            <a:r>
              <a:rPr lang="en-US" sz="2000" dirty="0"/>
              <a:t> </a:t>
            </a:r>
            <a:r>
              <a:rPr lang="en-US" sz="2000" dirty="0" err="1"/>
              <a:t>mencari</a:t>
            </a:r>
            <a:r>
              <a:rPr lang="en-US" sz="2000" dirty="0"/>
              <a:t> </a:t>
            </a:r>
            <a:r>
              <a:rPr lang="en-US" sz="2000" dirty="0" err="1"/>
              <a:t>genotipe</a:t>
            </a:r>
            <a:r>
              <a:rPr lang="en-US" sz="2000" dirty="0"/>
              <a:t> parental </a:t>
            </a:r>
            <a:r>
              <a:rPr lang="en-US" sz="2000" dirty="0" err="1"/>
              <a:t>dengan</a:t>
            </a:r>
            <a:r>
              <a:rPr lang="en-US" sz="2000" dirty="0"/>
              <a:t> </a:t>
            </a:r>
            <a:r>
              <a:rPr lang="en-US" sz="2000" dirty="0" err="1"/>
              <a:t>tujuan</a:t>
            </a:r>
            <a:r>
              <a:rPr lang="en-US" sz="2000" dirty="0"/>
              <a:t> </a:t>
            </a:r>
            <a:r>
              <a:rPr lang="en-US" sz="2000" dirty="0" err="1"/>
              <a:t>untuk</a:t>
            </a:r>
            <a:r>
              <a:rPr lang="en-US" sz="2000" dirty="0"/>
              <a:t> </a:t>
            </a:r>
            <a:r>
              <a:rPr lang="en-US" sz="2000" dirty="0" err="1"/>
              <a:t>mencari</a:t>
            </a:r>
            <a:r>
              <a:rPr lang="en-US" sz="2000" dirty="0"/>
              <a:t> </a:t>
            </a:r>
            <a:r>
              <a:rPr lang="en-US" sz="2000" dirty="0" err="1"/>
              <a:t>genotipe</a:t>
            </a:r>
            <a:r>
              <a:rPr lang="en-US" sz="2000" dirty="0"/>
              <a:t> </a:t>
            </a:r>
            <a:r>
              <a:rPr lang="en-US" sz="2000" dirty="0" err="1"/>
              <a:t>dari</a:t>
            </a:r>
            <a:r>
              <a:rPr lang="en-US" sz="2000" dirty="0"/>
              <a:t> </a:t>
            </a:r>
            <a:r>
              <a:rPr lang="en-US" sz="2000" dirty="0" err="1"/>
              <a:t>induk</a:t>
            </a:r>
            <a:r>
              <a:rPr lang="en-US" sz="2000" dirty="0"/>
              <a:t>.</a:t>
            </a:r>
          </a:p>
          <a:p>
            <a:endParaRPr lang="en-US" sz="2000" dirty="0"/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000" i="1" dirty="0"/>
              <a:t>Testcross </a:t>
            </a:r>
            <a:r>
              <a:rPr lang="en-US" sz="2000" dirty="0" err="1"/>
              <a:t>adalah</a:t>
            </a:r>
            <a:r>
              <a:rPr lang="en-US" sz="2000" dirty="0"/>
              <a:t> </a:t>
            </a:r>
            <a:r>
              <a:rPr lang="en-US" sz="2000" dirty="0" err="1"/>
              <a:t>persilangan</a:t>
            </a:r>
            <a:r>
              <a:rPr lang="en-US" sz="2000" dirty="0"/>
              <a:t> F1 </a:t>
            </a:r>
            <a:r>
              <a:rPr lang="en-US" sz="2000" dirty="0" err="1"/>
              <a:t>dengan</a:t>
            </a:r>
            <a:r>
              <a:rPr lang="en-US" sz="2000" dirty="0"/>
              <a:t> </a:t>
            </a:r>
            <a:r>
              <a:rPr lang="en-US" sz="2000" dirty="0" err="1"/>
              <a:t>induk</a:t>
            </a:r>
            <a:r>
              <a:rPr lang="en-US" sz="2000" dirty="0"/>
              <a:t> </a:t>
            </a:r>
            <a:r>
              <a:rPr lang="en-US" sz="2000" dirty="0" err="1"/>
              <a:t>resesif</a:t>
            </a:r>
            <a:r>
              <a:rPr lang="en-US" sz="2000" dirty="0"/>
              <a:t> </a:t>
            </a:r>
            <a:r>
              <a:rPr lang="en-US" sz="2000" dirty="0" err="1"/>
              <a:t>untuk</a:t>
            </a:r>
            <a:r>
              <a:rPr lang="en-US" sz="2000" dirty="0"/>
              <a:t> </a:t>
            </a:r>
            <a:r>
              <a:rPr lang="en-US" sz="2000" dirty="0" err="1"/>
              <a:t>mengetahui</a:t>
            </a:r>
            <a:r>
              <a:rPr lang="en-US" sz="2000" dirty="0"/>
              <a:t> </a:t>
            </a:r>
            <a:r>
              <a:rPr lang="en-US" sz="2000" dirty="0" err="1"/>
              <a:t>apakah</a:t>
            </a:r>
            <a:r>
              <a:rPr lang="en-US" sz="2000" dirty="0"/>
              <a:t> </a:t>
            </a:r>
            <a:r>
              <a:rPr lang="en-US" sz="2000" dirty="0" err="1"/>
              <a:t>sifat</a:t>
            </a:r>
            <a:r>
              <a:rPr lang="en-US" sz="2000" dirty="0"/>
              <a:t> yang </a:t>
            </a:r>
            <a:r>
              <a:rPr lang="en-US" sz="2000" dirty="0" err="1"/>
              <a:t>dimiliki</a:t>
            </a:r>
            <a:r>
              <a:rPr lang="en-US" sz="2000" dirty="0"/>
              <a:t> </a:t>
            </a:r>
            <a:r>
              <a:rPr lang="en-US" sz="2000" dirty="0" err="1"/>
              <a:t>homozigot</a:t>
            </a:r>
            <a:r>
              <a:rPr lang="en-US" sz="2000" dirty="0"/>
              <a:t> </a:t>
            </a:r>
            <a:r>
              <a:rPr lang="en-US" sz="2000" dirty="0" err="1"/>
              <a:t>atau</a:t>
            </a:r>
            <a:r>
              <a:rPr lang="en-US" sz="2000" dirty="0"/>
              <a:t> </a:t>
            </a:r>
            <a:r>
              <a:rPr lang="en-US" sz="2000" dirty="0" err="1"/>
              <a:t>heterozigot</a:t>
            </a:r>
            <a:r>
              <a:rPr lang="en-US" sz="2000" dirty="0"/>
              <a:t>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" y="4302321"/>
            <a:ext cx="9143245" cy="841179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="" xmlns:a16="http://schemas.microsoft.com/office/drawing/2014/main" id="{ADC57F00-16EC-4782-BF00-CE963DD04F5E}"/>
              </a:ext>
            </a:extLst>
          </p:cNvPr>
          <p:cNvSpPr txBox="1">
            <a:spLocks/>
          </p:cNvSpPr>
          <p:nvPr/>
        </p:nvSpPr>
        <p:spPr>
          <a:xfrm>
            <a:off x="445561" y="895596"/>
            <a:ext cx="7555439" cy="39839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3360" tIns="46680" rIns="93360" bIns="46680" rtlCol="0" anchor="ctr">
            <a:noAutofit/>
          </a:bodyPr>
          <a:lstStyle>
            <a:lvl1pPr algn="l" defTabSz="93360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sz="2400" b="1" i="1" dirty="0">
                <a:latin typeface="Calibri" pitchFamily="34" charset="0"/>
                <a:cs typeface="Calibri" pitchFamily="34" charset="0"/>
              </a:rPr>
              <a:t>Backcross</a:t>
            </a:r>
            <a:r>
              <a:rPr lang="en-US" sz="2400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b="1" dirty="0" err="1">
                <a:latin typeface="Calibri" pitchFamily="34" charset="0"/>
                <a:cs typeface="Calibri" pitchFamily="34" charset="0"/>
              </a:rPr>
              <a:t>dan</a:t>
            </a:r>
            <a:r>
              <a:rPr lang="en-US" sz="2400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b="1" i="1" dirty="0">
                <a:latin typeface="Calibri" pitchFamily="34" charset="0"/>
                <a:cs typeface="Calibri" pitchFamily="34" charset="0"/>
              </a:rPr>
              <a:t>Testcross </a:t>
            </a:r>
          </a:p>
        </p:txBody>
      </p:sp>
    </p:spTree>
    <p:extLst>
      <p:ext uri="{BB962C8B-B14F-4D97-AF65-F5344CB8AC3E}">
        <p14:creationId xmlns:p14="http://schemas.microsoft.com/office/powerpoint/2010/main" val="376496062"/>
      </p:ext>
    </p:extLst>
  </p:cSld>
  <p:clrMapOvr>
    <a:masterClrMapping/>
  </p:clrMapOvr>
  <p:transition spd="slow">
    <p:wipe dir="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533400" y="342900"/>
            <a:ext cx="8001000" cy="480060"/>
          </a:xfrm>
          <a:prstGeom prst="rect">
            <a:avLst/>
          </a:prstGeom>
          <a:noFill/>
        </p:spPr>
        <p:txBody>
          <a:bodyPr vert="horz" lIns="93360" tIns="46680" rIns="93360" bIns="46680" rtlCol="0" anchor="ctr">
            <a:noAutofit/>
          </a:bodyPr>
          <a:lstStyle>
            <a:lvl1pPr algn="l" defTabSz="93360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742950" lvl="0" indent="-742950">
              <a:buFont typeface="+mj-lt"/>
              <a:buAutoNum type="alphaUcPeriod" startAt="3"/>
            </a:pPr>
            <a:r>
              <a:rPr lang="en-US" sz="3200" b="1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ALEL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04014223-3B26-46D0-9B05-C492552DD0AD}"/>
              </a:ext>
            </a:extLst>
          </p:cNvPr>
          <p:cNvSpPr/>
          <p:nvPr/>
        </p:nvSpPr>
        <p:spPr>
          <a:xfrm>
            <a:off x="430270" y="957917"/>
            <a:ext cx="4522730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ü"/>
            </a:pPr>
            <a:r>
              <a:rPr lang="en-US" sz="2200" dirty="0" err="1"/>
              <a:t>Alel</a:t>
            </a:r>
            <a:r>
              <a:rPr lang="en-US" sz="2200" dirty="0"/>
              <a:t> </a:t>
            </a:r>
            <a:r>
              <a:rPr lang="en-US" sz="2200" dirty="0" err="1"/>
              <a:t>mencakup</a:t>
            </a:r>
            <a:r>
              <a:rPr lang="en-US" sz="2200" dirty="0"/>
              <a:t> gen-gen </a:t>
            </a:r>
            <a:r>
              <a:rPr lang="en-US" sz="2200" dirty="0" err="1"/>
              <a:t>pada</a:t>
            </a:r>
            <a:r>
              <a:rPr lang="en-US" sz="2200" dirty="0"/>
              <a:t> </a:t>
            </a:r>
            <a:r>
              <a:rPr lang="en-US" sz="2200" dirty="0" err="1"/>
              <a:t>lokus</a:t>
            </a:r>
            <a:r>
              <a:rPr lang="en-US" sz="2200" dirty="0"/>
              <a:t> yang </a:t>
            </a:r>
            <a:r>
              <a:rPr lang="en-US" sz="2200" dirty="0" err="1"/>
              <a:t>sama</a:t>
            </a:r>
            <a:r>
              <a:rPr lang="en-US" sz="2200" dirty="0"/>
              <a:t> di </a:t>
            </a:r>
            <a:r>
              <a:rPr lang="en-US" sz="2200" dirty="0" err="1" smtClean="0"/>
              <a:t>kromosom</a:t>
            </a:r>
            <a:endParaRPr lang="id-ID" sz="2200" dirty="0" smtClean="0"/>
          </a:p>
          <a:p>
            <a:pPr marL="342900" indent="-342900">
              <a:buFont typeface="Wingdings" pitchFamily="2" charset="2"/>
              <a:buChar char="ü"/>
            </a:pPr>
            <a:endParaRPr lang="en-US" sz="600" dirty="0"/>
          </a:p>
          <a:p>
            <a:pPr marL="342900" indent="-342900">
              <a:buFont typeface="Wingdings" pitchFamily="2" charset="2"/>
              <a:buChar char="ü"/>
            </a:pPr>
            <a:r>
              <a:rPr lang="en-US" sz="2200" dirty="0" err="1"/>
              <a:t>Individu</a:t>
            </a:r>
            <a:r>
              <a:rPr lang="en-US" sz="2200" dirty="0"/>
              <a:t> </a:t>
            </a:r>
            <a:r>
              <a:rPr lang="en-US" sz="2200" dirty="0" err="1"/>
              <a:t>homozigot</a:t>
            </a:r>
            <a:r>
              <a:rPr lang="en-US" sz="2200" dirty="0"/>
              <a:t> </a:t>
            </a:r>
            <a:r>
              <a:rPr lang="en-US" sz="2200" dirty="0" err="1"/>
              <a:t>memiliki</a:t>
            </a:r>
            <a:r>
              <a:rPr lang="en-US" sz="2200" dirty="0"/>
              <a:t> </a:t>
            </a:r>
            <a:r>
              <a:rPr lang="en-US" sz="2200" dirty="0" err="1"/>
              <a:t>simbol</a:t>
            </a:r>
            <a:r>
              <a:rPr lang="en-US" sz="2200" dirty="0"/>
              <a:t> yang </a:t>
            </a:r>
            <a:r>
              <a:rPr lang="en-US" sz="2200" dirty="0" err="1"/>
              <a:t>sama</a:t>
            </a:r>
            <a:r>
              <a:rPr lang="en-US" sz="2200" dirty="0"/>
              <a:t> (</a:t>
            </a:r>
            <a:r>
              <a:rPr lang="en-US" sz="2200" dirty="0" err="1"/>
              <a:t>misalnya</a:t>
            </a:r>
            <a:r>
              <a:rPr lang="en-US" sz="2200" dirty="0"/>
              <a:t> BB, bb</a:t>
            </a:r>
            <a:r>
              <a:rPr lang="en-US" sz="2200" dirty="0" smtClean="0"/>
              <a:t>)</a:t>
            </a:r>
            <a:endParaRPr lang="id-ID" sz="2200" dirty="0" smtClean="0"/>
          </a:p>
          <a:p>
            <a:pPr marL="342900" indent="-342900">
              <a:buFont typeface="Wingdings" pitchFamily="2" charset="2"/>
              <a:buChar char="ü"/>
            </a:pPr>
            <a:endParaRPr lang="en-US" sz="600" dirty="0"/>
          </a:p>
          <a:p>
            <a:pPr marL="342900" indent="-342900">
              <a:buFont typeface="Wingdings" pitchFamily="2" charset="2"/>
              <a:buChar char="ü"/>
            </a:pPr>
            <a:r>
              <a:rPr lang="en-US" sz="2200" dirty="0" err="1"/>
              <a:t>Individu</a:t>
            </a:r>
            <a:r>
              <a:rPr lang="en-US" sz="2200" dirty="0"/>
              <a:t> </a:t>
            </a:r>
            <a:r>
              <a:rPr lang="en-US" sz="2200" dirty="0" err="1"/>
              <a:t>heterozigot</a:t>
            </a:r>
            <a:r>
              <a:rPr lang="en-US" sz="2200" dirty="0"/>
              <a:t> </a:t>
            </a:r>
            <a:r>
              <a:rPr lang="en-US" sz="2200" dirty="0" err="1"/>
              <a:t>memiliki</a:t>
            </a:r>
            <a:r>
              <a:rPr lang="en-US" sz="2200" dirty="0"/>
              <a:t> </a:t>
            </a:r>
            <a:r>
              <a:rPr lang="en-US" sz="2200" dirty="0" err="1"/>
              <a:t>pasangan</a:t>
            </a:r>
            <a:r>
              <a:rPr lang="en-US" sz="2200" dirty="0"/>
              <a:t> </a:t>
            </a:r>
            <a:r>
              <a:rPr lang="en-US" sz="2200" dirty="0" err="1"/>
              <a:t>alel</a:t>
            </a:r>
            <a:r>
              <a:rPr lang="en-US" sz="2200" dirty="0"/>
              <a:t> </a:t>
            </a:r>
            <a:r>
              <a:rPr lang="en-US" sz="2200" dirty="0" err="1"/>
              <a:t>dengan</a:t>
            </a:r>
            <a:r>
              <a:rPr lang="en-US" sz="2200" dirty="0"/>
              <a:t> </a:t>
            </a:r>
            <a:r>
              <a:rPr lang="en-US" sz="2200" dirty="0" err="1"/>
              <a:t>simbol</a:t>
            </a:r>
            <a:r>
              <a:rPr lang="en-US" sz="2200" dirty="0"/>
              <a:t> </a:t>
            </a:r>
            <a:r>
              <a:rPr lang="en-US" sz="2200" dirty="0" err="1"/>
              <a:t>berbeda</a:t>
            </a:r>
            <a:r>
              <a:rPr lang="en-US" sz="2200" dirty="0"/>
              <a:t> (</a:t>
            </a:r>
            <a:r>
              <a:rPr lang="en-US" sz="2200" dirty="0" err="1"/>
              <a:t>misalnya</a:t>
            </a:r>
            <a:r>
              <a:rPr lang="en-US" sz="2200" dirty="0"/>
              <a:t> Bb)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35A1B24A-3E58-40EE-B81C-E9A9BDC6C007}"/>
              </a:ext>
            </a:extLst>
          </p:cNvPr>
          <p:cNvSpPr/>
          <p:nvPr/>
        </p:nvSpPr>
        <p:spPr>
          <a:xfrm>
            <a:off x="5390400" y="719483"/>
            <a:ext cx="2971800" cy="1310640"/>
          </a:xfrm>
          <a:prstGeom prst="rect">
            <a:avLst/>
          </a:prstGeom>
          <a:solidFill>
            <a:srgbClr val="00B0F0"/>
          </a:solidFill>
        </p:spPr>
        <p:txBody>
          <a:bodyPr wrap="square">
            <a:spAutoFit/>
          </a:bodyPr>
          <a:lstStyle/>
          <a:p>
            <a:pPr algn="ctr"/>
            <a:r>
              <a:rPr lang="en-US" sz="2000" dirty="0" err="1">
                <a:solidFill>
                  <a:schemeClr val="bg1"/>
                </a:solidFill>
              </a:rPr>
              <a:t>Untuk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memperlihatkan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alel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dalam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kromosom</a:t>
            </a:r>
            <a:r>
              <a:rPr lang="en-US" sz="2000" dirty="0">
                <a:solidFill>
                  <a:schemeClr val="bg1"/>
                </a:solidFill>
              </a:rPr>
              <a:t>, </a:t>
            </a:r>
            <a:r>
              <a:rPr lang="en-US" sz="2000" dirty="0" err="1">
                <a:solidFill>
                  <a:schemeClr val="bg1"/>
                </a:solidFill>
              </a:rPr>
              <a:t>sering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digambar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skema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sebagai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berikut</a:t>
            </a:r>
            <a:r>
              <a:rPr lang="en-US" sz="2000" dirty="0">
                <a:solidFill>
                  <a:schemeClr val="bg1"/>
                </a:solidFill>
              </a:rPr>
              <a:t>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7255156D-51AC-4C55-A31F-36DA78D478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1" y="2114551"/>
            <a:ext cx="3048981" cy="233319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" y="4302321"/>
            <a:ext cx="9143245" cy="841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6343209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04014223-3B26-46D0-9B05-C492552DD0AD}"/>
              </a:ext>
            </a:extLst>
          </p:cNvPr>
          <p:cNvSpPr/>
          <p:nvPr/>
        </p:nvSpPr>
        <p:spPr>
          <a:xfrm>
            <a:off x="426807" y="1462028"/>
            <a:ext cx="8107593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000" dirty="0" err="1"/>
              <a:t>Jika</a:t>
            </a:r>
            <a:r>
              <a:rPr lang="en-US" sz="2000" dirty="0"/>
              <a:t> </a:t>
            </a:r>
            <a:r>
              <a:rPr lang="en-US" sz="2000" dirty="0" err="1"/>
              <a:t>terdapat</a:t>
            </a:r>
            <a:r>
              <a:rPr lang="en-US" sz="2000" dirty="0"/>
              <a:t> </a:t>
            </a:r>
            <a:r>
              <a:rPr lang="en-US" sz="2000" dirty="0" err="1"/>
              <a:t>lebih</a:t>
            </a:r>
            <a:r>
              <a:rPr lang="en-US" sz="2000" dirty="0"/>
              <a:t> </a:t>
            </a:r>
            <a:r>
              <a:rPr lang="en-US" sz="2000" dirty="0" err="1"/>
              <a:t>dari</a:t>
            </a:r>
            <a:r>
              <a:rPr lang="en-US" sz="2000" dirty="0"/>
              <a:t> </a:t>
            </a:r>
            <a:r>
              <a:rPr lang="en-US" sz="2000" dirty="0" err="1"/>
              <a:t>satu</a:t>
            </a:r>
            <a:r>
              <a:rPr lang="en-US" sz="2000" dirty="0"/>
              <a:t> </a:t>
            </a:r>
            <a:r>
              <a:rPr lang="en-US" sz="2000" dirty="0" err="1"/>
              <a:t>pasang</a:t>
            </a:r>
            <a:r>
              <a:rPr lang="en-US" sz="2000" dirty="0"/>
              <a:t> </a:t>
            </a:r>
            <a:r>
              <a:rPr lang="en-US" sz="2000" dirty="0" err="1"/>
              <a:t>alel</a:t>
            </a:r>
            <a:r>
              <a:rPr lang="en-US" sz="2000" dirty="0"/>
              <a:t> </a:t>
            </a:r>
            <a:r>
              <a:rPr lang="en-US" sz="2000" dirty="0" err="1"/>
              <a:t>pada</a:t>
            </a:r>
            <a:r>
              <a:rPr lang="en-US" sz="2000" dirty="0"/>
              <a:t> </a:t>
            </a:r>
            <a:r>
              <a:rPr lang="en-US" sz="2000" dirty="0" err="1"/>
              <a:t>satu</a:t>
            </a:r>
            <a:r>
              <a:rPr lang="en-US" sz="2000" dirty="0"/>
              <a:t> </a:t>
            </a:r>
            <a:r>
              <a:rPr lang="en-US" sz="2000" dirty="0" err="1"/>
              <a:t>lokasi</a:t>
            </a:r>
            <a:r>
              <a:rPr lang="en-US" sz="2000" dirty="0"/>
              <a:t> </a:t>
            </a:r>
            <a:r>
              <a:rPr lang="en-US" sz="2000" dirty="0" err="1"/>
              <a:t>maka</a:t>
            </a:r>
            <a:r>
              <a:rPr lang="en-US" sz="2000" dirty="0"/>
              <a:t> </a:t>
            </a:r>
            <a:r>
              <a:rPr lang="en-US" sz="2000" dirty="0" err="1"/>
              <a:t>disebut</a:t>
            </a:r>
            <a:r>
              <a:rPr lang="en-US" sz="2000" dirty="0"/>
              <a:t> </a:t>
            </a:r>
            <a:r>
              <a:rPr lang="en-US" sz="2000" dirty="0" err="1"/>
              <a:t>sebagai</a:t>
            </a:r>
            <a:r>
              <a:rPr lang="en-US" sz="2000" dirty="0"/>
              <a:t> </a:t>
            </a:r>
            <a:r>
              <a:rPr lang="en-US" sz="2000" dirty="0" err="1"/>
              <a:t>alel</a:t>
            </a:r>
            <a:r>
              <a:rPr lang="en-US" sz="2000" dirty="0"/>
              <a:t> </a:t>
            </a:r>
            <a:r>
              <a:rPr lang="en-US" sz="2000" dirty="0" err="1"/>
              <a:t>ganda</a:t>
            </a:r>
            <a:endParaRPr lang="en-US" sz="2000" dirty="0"/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000" dirty="0" err="1"/>
              <a:t>Contohnya</a:t>
            </a:r>
            <a:r>
              <a:rPr lang="en-US" sz="2000" dirty="0"/>
              <a:t> </a:t>
            </a:r>
            <a:r>
              <a:rPr lang="en-US" sz="2000" dirty="0" err="1"/>
              <a:t>adalah</a:t>
            </a:r>
            <a:r>
              <a:rPr lang="en-US" sz="2000" dirty="0"/>
              <a:t> </a:t>
            </a:r>
            <a:r>
              <a:rPr lang="en-US" sz="2000" dirty="0" err="1"/>
              <a:t>pada</a:t>
            </a:r>
            <a:r>
              <a:rPr lang="en-US" sz="2000" dirty="0"/>
              <a:t> </a:t>
            </a:r>
            <a:r>
              <a:rPr lang="en-US" sz="2000" dirty="0" err="1"/>
              <a:t>golongan</a:t>
            </a:r>
            <a:r>
              <a:rPr lang="en-US" sz="2000" dirty="0"/>
              <a:t> </a:t>
            </a:r>
            <a:r>
              <a:rPr lang="en-US" sz="2000" dirty="0" err="1"/>
              <a:t>darah</a:t>
            </a:r>
            <a:r>
              <a:rPr lang="en-US" sz="2000" dirty="0"/>
              <a:t> </a:t>
            </a:r>
            <a:r>
              <a:rPr lang="en-US" sz="2000" dirty="0" err="1"/>
              <a:t>sistem</a:t>
            </a:r>
            <a:r>
              <a:rPr lang="en-US" sz="2000" dirty="0"/>
              <a:t> ABO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sz="2000" dirty="0"/>
              <a:t>Gen I</a:t>
            </a:r>
            <a:r>
              <a:rPr lang="en-US" sz="2000" baseline="-25000" dirty="0"/>
              <a:t>A</a:t>
            </a:r>
            <a:r>
              <a:rPr lang="en-US" sz="2000" dirty="0"/>
              <a:t> </a:t>
            </a:r>
            <a:r>
              <a:rPr lang="en-US" sz="2000" dirty="0" err="1"/>
              <a:t>dominan</a:t>
            </a:r>
            <a:r>
              <a:rPr lang="en-US" sz="2000" dirty="0"/>
              <a:t> </a:t>
            </a:r>
            <a:r>
              <a:rPr lang="en-US" sz="2000" dirty="0" err="1"/>
              <a:t>terhadap</a:t>
            </a:r>
            <a:r>
              <a:rPr lang="en-US" sz="2000" dirty="0"/>
              <a:t> I</a:t>
            </a:r>
            <a:r>
              <a:rPr lang="en-US" sz="2000" baseline="-25000" dirty="0"/>
              <a:t>O</a:t>
            </a:r>
            <a:r>
              <a:rPr lang="en-US" sz="2000" dirty="0"/>
              <a:t>, </a:t>
            </a:r>
          </a:p>
          <a:p>
            <a:pPr lvl="1"/>
            <a:r>
              <a:rPr lang="en-US" sz="2000" dirty="0"/>
              <a:t>	I</a:t>
            </a:r>
            <a:r>
              <a:rPr lang="en-US" sz="2000" baseline="-25000" dirty="0"/>
              <a:t>A</a:t>
            </a:r>
            <a:r>
              <a:rPr lang="en-US" sz="2000" dirty="0"/>
              <a:t>I</a:t>
            </a:r>
            <a:r>
              <a:rPr lang="en-US" sz="2000" baseline="-25000" dirty="0"/>
              <a:t>A</a:t>
            </a:r>
            <a:r>
              <a:rPr lang="en-US" sz="2000" dirty="0"/>
              <a:t> </a:t>
            </a:r>
            <a:r>
              <a:rPr lang="en-US" sz="2000" dirty="0" err="1"/>
              <a:t>atau</a:t>
            </a:r>
            <a:r>
              <a:rPr lang="en-US" sz="2000" dirty="0"/>
              <a:t> I</a:t>
            </a:r>
            <a:r>
              <a:rPr lang="en-US" sz="2000" baseline="-25000" dirty="0"/>
              <a:t>A</a:t>
            </a:r>
            <a:r>
              <a:rPr lang="en-US" sz="2000" dirty="0"/>
              <a:t>I</a:t>
            </a:r>
            <a:r>
              <a:rPr lang="en-US" sz="2000" baseline="-25000" dirty="0"/>
              <a:t>O</a:t>
            </a:r>
            <a:r>
              <a:rPr lang="en-US" sz="2000" dirty="0"/>
              <a:t> </a:t>
            </a:r>
            <a:r>
              <a:rPr lang="en-US" sz="2000" dirty="0" err="1"/>
              <a:t>memunculkan</a:t>
            </a:r>
            <a:r>
              <a:rPr lang="en-US" sz="2000" dirty="0"/>
              <a:t> </a:t>
            </a:r>
            <a:r>
              <a:rPr lang="en-US" sz="2000" dirty="0" err="1"/>
              <a:t>golongan</a:t>
            </a:r>
            <a:r>
              <a:rPr lang="en-US" sz="2000" dirty="0"/>
              <a:t> </a:t>
            </a:r>
            <a:r>
              <a:rPr lang="en-US" sz="2000" dirty="0" err="1"/>
              <a:t>darah</a:t>
            </a:r>
            <a:r>
              <a:rPr lang="en-US" sz="2000" dirty="0"/>
              <a:t> A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sz="2000" dirty="0"/>
              <a:t>Gen I</a:t>
            </a:r>
            <a:r>
              <a:rPr lang="en-US" sz="2000" baseline="-25000" dirty="0"/>
              <a:t>B</a:t>
            </a:r>
            <a:r>
              <a:rPr lang="en-US" sz="2000" dirty="0"/>
              <a:t> </a:t>
            </a:r>
            <a:r>
              <a:rPr lang="en-US" sz="2000" dirty="0" err="1"/>
              <a:t>dominan</a:t>
            </a:r>
            <a:r>
              <a:rPr lang="en-US" sz="2000" dirty="0"/>
              <a:t> </a:t>
            </a:r>
            <a:r>
              <a:rPr lang="en-US" sz="2000" dirty="0" err="1"/>
              <a:t>terhadap</a:t>
            </a:r>
            <a:r>
              <a:rPr lang="en-US" sz="2000" dirty="0"/>
              <a:t> I</a:t>
            </a:r>
            <a:r>
              <a:rPr lang="en-US" sz="2000" baseline="-25000" dirty="0"/>
              <a:t>O</a:t>
            </a:r>
          </a:p>
          <a:p>
            <a:pPr lvl="1"/>
            <a:r>
              <a:rPr lang="en-US" sz="2000" baseline="-25000" dirty="0"/>
              <a:t>	</a:t>
            </a:r>
            <a:r>
              <a:rPr lang="en-US" sz="2000" dirty="0"/>
              <a:t>I</a:t>
            </a:r>
            <a:r>
              <a:rPr lang="en-US" sz="2000" baseline="-25000" dirty="0"/>
              <a:t>B</a:t>
            </a:r>
            <a:r>
              <a:rPr lang="en-US" sz="2000" dirty="0"/>
              <a:t>I</a:t>
            </a:r>
            <a:r>
              <a:rPr lang="en-US" sz="2000" baseline="-25000" dirty="0"/>
              <a:t>B</a:t>
            </a:r>
            <a:r>
              <a:rPr lang="en-US" sz="2000" dirty="0"/>
              <a:t> </a:t>
            </a:r>
            <a:r>
              <a:rPr lang="en-US" sz="2000" dirty="0" err="1"/>
              <a:t>atau</a:t>
            </a:r>
            <a:r>
              <a:rPr lang="en-US" sz="2000" dirty="0"/>
              <a:t> I</a:t>
            </a:r>
            <a:r>
              <a:rPr lang="en-US" sz="2000" baseline="-25000" dirty="0"/>
              <a:t>B</a:t>
            </a:r>
            <a:r>
              <a:rPr lang="en-US" sz="2000" dirty="0"/>
              <a:t>I</a:t>
            </a:r>
            <a:r>
              <a:rPr lang="en-US" sz="2000" baseline="-25000" dirty="0"/>
              <a:t>O</a:t>
            </a:r>
            <a:r>
              <a:rPr lang="en-US" sz="2000" dirty="0"/>
              <a:t> </a:t>
            </a:r>
            <a:r>
              <a:rPr lang="en-US" sz="2000" dirty="0" err="1"/>
              <a:t>memunculkan</a:t>
            </a:r>
            <a:r>
              <a:rPr lang="en-US" sz="2000" dirty="0"/>
              <a:t> </a:t>
            </a:r>
            <a:r>
              <a:rPr lang="en-US" sz="2000" dirty="0" err="1"/>
              <a:t>golongan</a:t>
            </a:r>
            <a:r>
              <a:rPr lang="en-US" sz="2000" dirty="0"/>
              <a:t> </a:t>
            </a:r>
            <a:r>
              <a:rPr lang="en-US" sz="2000" dirty="0" err="1"/>
              <a:t>darah</a:t>
            </a:r>
            <a:r>
              <a:rPr lang="en-US" sz="2000" dirty="0"/>
              <a:t> B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sz="2000" dirty="0"/>
              <a:t>Gen I</a:t>
            </a:r>
            <a:r>
              <a:rPr lang="en-US" sz="2000" baseline="-25000" dirty="0"/>
              <a:t>O</a:t>
            </a:r>
            <a:r>
              <a:rPr lang="en-US" sz="2000" dirty="0"/>
              <a:t> </a:t>
            </a:r>
            <a:r>
              <a:rPr lang="en-US" sz="2000" dirty="0" err="1"/>
              <a:t>bersifat</a:t>
            </a:r>
            <a:r>
              <a:rPr lang="en-US" sz="2000" dirty="0"/>
              <a:t> </a:t>
            </a:r>
            <a:r>
              <a:rPr lang="en-US" sz="2000" dirty="0" err="1"/>
              <a:t>resesif</a:t>
            </a:r>
            <a:r>
              <a:rPr lang="en-US" sz="2000" dirty="0"/>
              <a:t>, I</a:t>
            </a:r>
            <a:r>
              <a:rPr lang="en-US" sz="2000" baseline="-25000" dirty="0"/>
              <a:t>O</a:t>
            </a:r>
            <a:r>
              <a:rPr lang="en-US" sz="2000" dirty="0"/>
              <a:t>I</a:t>
            </a:r>
            <a:r>
              <a:rPr lang="en-US" sz="2000" baseline="-25000" dirty="0"/>
              <a:t>O</a:t>
            </a:r>
            <a:r>
              <a:rPr lang="en-US" sz="2000" dirty="0"/>
              <a:t> </a:t>
            </a:r>
            <a:r>
              <a:rPr lang="en-US" sz="2000" dirty="0" err="1"/>
              <a:t>memunculkan</a:t>
            </a:r>
            <a:r>
              <a:rPr lang="en-US" sz="2000" dirty="0"/>
              <a:t> </a:t>
            </a:r>
            <a:r>
              <a:rPr lang="en-US" sz="2000" dirty="0" err="1"/>
              <a:t>golongan</a:t>
            </a:r>
            <a:r>
              <a:rPr lang="en-US" sz="2000" dirty="0"/>
              <a:t> </a:t>
            </a:r>
            <a:r>
              <a:rPr lang="en-US" sz="2000" dirty="0" err="1"/>
              <a:t>darah</a:t>
            </a:r>
            <a:r>
              <a:rPr lang="en-US" sz="2000" dirty="0"/>
              <a:t> O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sz="2000" dirty="0"/>
              <a:t>Gen I</a:t>
            </a:r>
            <a:r>
              <a:rPr lang="en-US" sz="2000" baseline="-25000" dirty="0"/>
              <a:t>A</a:t>
            </a:r>
            <a:r>
              <a:rPr lang="en-US" sz="2000" dirty="0"/>
              <a:t> </a:t>
            </a:r>
            <a:r>
              <a:rPr lang="en-US" sz="2000" dirty="0" err="1"/>
              <a:t>dan</a:t>
            </a:r>
            <a:r>
              <a:rPr lang="en-US" sz="2000" dirty="0"/>
              <a:t> I</a:t>
            </a:r>
            <a:r>
              <a:rPr lang="en-US" sz="2000" baseline="-25000" dirty="0"/>
              <a:t>B</a:t>
            </a:r>
            <a:r>
              <a:rPr lang="en-US" sz="2000" dirty="0"/>
              <a:t> </a:t>
            </a:r>
            <a:r>
              <a:rPr lang="en-US" sz="2000" dirty="0" err="1"/>
              <a:t>bersama</a:t>
            </a:r>
            <a:r>
              <a:rPr lang="en-US" sz="2000" dirty="0"/>
              <a:t> (I</a:t>
            </a:r>
            <a:r>
              <a:rPr lang="en-US" sz="2000" baseline="-25000" dirty="0"/>
              <a:t>A</a:t>
            </a:r>
            <a:r>
              <a:rPr lang="en-US" sz="2000" dirty="0"/>
              <a:t>I</a:t>
            </a:r>
            <a:r>
              <a:rPr lang="en-US" sz="2000" baseline="-25000" dirty="0"/>
              <a:t>B</a:t>
            </a:r>
            <a:r>
              <a:rPr lang="en-US" sz="2000" dirty="0"/>
              <a:t>) </a:t>
            </a:r>
            <a:r>
              <a:rPr lang="en-US" sz="2000" dirty="0" err="1"/>
              <a:t>memunculkan</a:t>
            </a:r>
            <a:r>
              <a:rPr lang="en-US" sz="2000" dirty="0"/>
              <a:t> </a:t>
            </a:r>
            <a:r>
              <a:rPr lang="en-US" sz="2000" dirty="0" err="1"/>
              <a:t>golongan</a:t>
            </a:r>
            <a:r>
              <a:rPr lang="en-US" sz="2000" dirty="0"/>
              <a:t> </a:t>
            </a:r>
            <a:r>
              <a:rPr lang="en-US" sz="2000" dirty="0" err="1"/>
              <a:t>darah</a:t>
            </a:r>
            <a:r>
              <a:rPr lang="en-US" sz="2000" dirty="0"/>
              <a:t> AB</a:t>
            </a:r>
          </a:p>
        </p:txBody>
      </p:sp>
      <p:sp>
        <p:nvSpPr>
          <p:cNvPr id="5" name="Title 1">
            <a:extLst>
              <a:ext uri="{FF2B5EF4-FFF2-40B4-BE49-F238E27FC236}">
                <a16:creationId xmlns="" xmlns:a16="http://schemas.microsoft.com/office/drawing/2014/main" id="{C6A1C812-4D62-4F19-9115-5DA2ADEF9E52}"/>
              </a:ext>
            </a:extLst>
          </p:cNvPr>
          <p:cNvSpPr txBox="1">
            <a:spLocks/>
          </p:cNvSpPr>
          <p:nvPr/>
        </p:nvSpPr>
        <p:spPr>
          <a:xfrm>
            <a:off x="533400" y="342900"/>
            <a:ext cx="8001000" cy="480060"/>
          </a:xfrm>
          <a:prstGeom prst="rect">
            <a:avLst/>
          </a:prstGeom>
          <a:noFill/>
        </p:spPr>
        <p:txBody>
          <a:bodyPr vert="horz" lIns="93360" tIns="46680" rIns="93360" bIns="46680" rtlCol="0" anchor="ctr">
            <a:noAutofit/>
          </a:bodyPr>
          <a:lstStyle>
            <a:lvl1pPr algn="l" defTabSz="93360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742950" lvl="0" indent="-742950">
              <a:buFont typeface="+mj-lt"/>
              <a:buAutoNum type="alphaUcPeriod" startAt="3"/>
            </a:pPr>
            <a:r>
              <a:rPr lang="en-US" sz="3200" b="1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ALEL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" y="4302321"/>
            <a:ext cx="9143245" cy="841179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="" xmlns:a16="http://schemas.microsoft.com/office/drawing/2014/main" id="{ADC57F00-16EC-4782-BF00-CE963DD04F5E}"/>
              </a:ext>
            </a:extLst>
          </p:cNvPr>
          <p:cNvSpPr txBox="1">
            <a:spLocks/>
          </p:cNvSpPr>
          <p:nvPr/>
        </p:nvSpPr>
        <p:spPr>
          <a:xfrm>
            <a:off x="445561" y="895596"/>
            <a:ext cx="7555439" cy="39839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3360" tIns="46680" rIns="93360" bIns="46680" rtlCol="0" anchor="ctr">
            <a:noAutofit/>
          </a:bodyPr>
          <a:lstStyle>
            <a:lvl1pPr algn="l" defTabSz="93360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id-ID" sz="2400" b="1" dirty="0" smtClean="0">
                <a:latin typeface="Calibri" pitchFamily="34" charset="0"/>
                <a:cs typeface="Calibri" pitchFamily="34" charset="0"/>
              </a:rPr>
              <a:t>Alel Ganda</a:t>
            </a:r>
            <a:endParaRPr lang="en-US" sz="2400" b="1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8940777"/>
      </p:ext>
    </p:extLst>
  </p:cSld>
  <p:clrMapOvr>
    <a:masterClrMapping/>
  </p:clrMapOvr>
  <p:transition spd="slow">
    <p:wipe dir="d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ile:EB1911 Mendelism - four types of comb in some fowl breeds.jpg">
            <a:extLst>
              <a:ext uri="{FF2B5EF4-FFF2-40B4-BE49-F238E27FC236}">
                <a16:creationId xmlns="" xmlns:a16="http://schemas.microsoft.com/office/drawing/2014/main" id="{75034A1D-4230-4B4A-BA27-01FDFB9A86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7484" y="822960"/>
            <a:ext cx="3505200" cy="3696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04014223-3B26-46D0-9B05-C492552DD0AD}"/>
              </a:ext>
            </a:extLst>
          </p:cNvPr>
          <p:cNvSpPr/>
          <p:nvPr/>
        </p:nvSpPr>
        <p:spPr>
          <a:xfrm>
            <a:off x="426807" y="1303675"/>
            <a:ext cx="4830993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err="1"/>
              <a:t>Dua</a:t>
            </a:r>
            <a:r>
              <a:rPr lang="en-US" sz="2000" dirty="0"/>
              <a:t> gen </a:t>
            </a:r>
            <a:r>
              <a:rPr lang="en-US" sz="2000" dirty="0" err="1"/>
              <a:t>atau</a:t>
            </a:r>
            <a:r>
              <a:rPr lang="en-US" sz="2000" dirty="0"/>
              <a:t> </a:t>
            </a:r>
            <a:r>
              <a:rPr lang="en-US" sz="2000" dirty="0" err="1"/>
              <a:t>lebih</a:t>
            </a:r>
            <a:r>
              <a:rPr lang="en-US" sz="2000" dirty="0"/>
              <a:t> yang </a:t>
            </a:r>
            <a:r>
              <a:rPr lang="en-US" sz="2000" dirty="0" err="1"/>
              <a:t>bekerja</a:t>
            </a:r>
            <a:r>
              <a:rPr lang="en-US" sz="2000" dirty="0"/>
              <a:t> </a:t>
            </a:r>
            <a:r>
              <a:rPr lang="en-US" sz="2000" dirty="0" err="1"/>
              <a:t>sama</a:t>
            </a:r>
            <a:r>
              <a:rPr lang="en-US" sz="2000" dirty="0"/>
              <a:t> </a:t>
            </a:r>
            <a:r>
              <a:rPr lang="en-US" sz="2000" dirty="0" err="1"/>
              <a:t>dalam</a:t>
            </a:r>
            <a:r>
              <a:rPr lang="en-US" sz="2000" dirty="0"/>
              <a:t> </a:t>
            </a:r>
            <a:r>
              <a:rPr lang="en-US" sz="2000" dirty="0" err="1"/>
              <a:t>membentuk</a:t>
            </a:r>
            <a:r>
              <a:rPr lang="en-US" sz="2000" dirty="0"/>
              <a:t> </a:t>
            </a:r>
            <a:r>
              <a:rPr lang="en-US" sz="2000" dirty="0" err="1"/>
              <a:t>fenotipe</a:t>
            </a:r>
            <a:r>
              <a:rPr lang="en-US" sz="2000" dirty="0"/>
              <a:t>, </a:t>
            </a:r>
            <a:r>
              <a:rPr lang="en-US" sz="2000" dirty="0" err="1"/>
              <a:t>contohnya</a:t>
            </a:r>
            <a:r>
              <a:rPr lang="en-US" sz="2000" dirty="0"/>
              <a:t> </a:t>
            </a:r>
            <a:r>
              <a:rPr lang="en-US" sz="2000" dirty="0" err="1"/>
              <a:t>adalah</a:t>
            </a:r>
            <a:r>
              <a:rPr lang="en-US" sz="2000" dirty="0"/>
              <a:t> </a:t>
            </a:r>
            <a:r>
              <a:rPr lang="en-US" sz="2000" dirty="0" err="1"/>
              <a:t>bentuk</a:t>
            </a:r>
            <a:r>
              <a:rPr lang="en-US" sz="2000" dirty="0"/>
              <a:t> </a:t>
            </a:r>
            <a:r>
              <a:rPr lang="en-US" sz="2000" dirty="0" err="1"/>
              <a:t>jengger</a:t>
            </a:r>
            <a:r>
              <a:rPr lang="en-US" sz="2000" dirty="0"/>
              <a:t> </a:t>
            </a:r>
            <a:r>
              <a:rPr lang="en-US" sz="2000" dirty="0" err="1"/>
              <a:t>ayam</a:t>
            </a:r>
            <a:endParaRPr lang="en-US" sz="2000" dirty="0"/>
          </a:p>
          <a:p>
            <a:pPr marL="623888" lvl="1" indent="-447675">
              <a:buFont typeface="Wingdings" panose="05000000000000000000" pitchFamily="2" charset="2"/>
              <a:buChar char="Ø"/>
            </a:pPr>
            <a:r>
              <a:rPr lang="en-US" sz="2000" dirty="0" err="1"/>
              <a:t>Bentuk</a:t>
            </a:r>
            <a:r>
              <a:rPr lang="en-US" sz="2000" dirty="0"/>
              <a:t> </a:t>
            </a:r>
            <a:r>
              <a:rPr lang="en-US" sz="2000" dirty="0" err="1"/>
              <a:t>sumpel</a:t>
            </a:r>
            <a:r>
              <a:rPr lang="en-US" sz="2000" dirty="0"/>
              <a:t> (</a:t>
            </a:r>
            <a:r>
              <a:rPr lang="en-US" sz="2000" i="1" dirty="0"/>
              <a:t>walnut</a:t>
            </a:r>
            <a:r>
              <a:rPr lang="en-US" sz="2000" dirty="0"/>
              <a:t>) </a:t>
            </a:r>
            <a:r>
              <a:rPr lang="en-US" sz="2000" dirty="0" err="1"/>
              <a:t>dengan</a:t>
            </a:r>
            <a:r>
              <a:rPr lang="en-US" sz="2000" dirty="0"/>
              <a:t> </a:t>
            </a:r>
            <a:r>
              <a:rPr lang="en-US" sz="2000" dirty="0" err="1"/>
              <a:t>genotipe</a:t>
            </a:r>
            <a:r>
              <a:rPr lang="en-US" sz="2000" dirty="0"/>
              <a:t> R-P-</a:t>
            </a:r>
          </a:p>
          <a:p>
            <a:pPr marL="623888" lvl="1" indent="-447675">
              <a:buFont typeface="Wingdings" panose="05000000000000000000" pitchFamily="2" charset="2"/>
              <a:buChar char="Ø"/>
            </a:pPr>
            <a:r>
              <a:rPr lang="en-US" sz="2000" dirty="0" err="1"/>
              <a:t>Bentuk</a:t>
            </a:r>
            <a:r>
              <a:rPr lang="en-US" sz="2000" dirty="0"/>
              <a:t> </a:t>
            </a:r>
            <a:r>
              <a:rPr lang="en-US" sz="2000" dirty="0" err="1"/>
              <a:t>gerigi</a:t>
            </a:r>
            <a:r>
              <a:rPr lang="en-US" sz="2000" dirty="0"/>
              <a:t> (</a:t>
            </a:r>
            <a:r>
              <a:rPr lang="en-US" sz="2000" i="1" dirty="0"/>
              <a:t>rose</a:t>
            </a:r>
            <a:r>
              <a:rPr lang="en-US" sz="2000" dirty="0"/>
              <a:t>) </a:t>
            </a:r>
            <a:r>
              <a:rPr lang="en-US" sz="2000" dirty="0" err="1"/>
              <a:t>dengan</a:t>
            </a:r>
            <a:r>
              <a:rPr lang="en-US" sz="2000" dirty="0"/>
              <a:t> </a:t>
            </a:r>
            <a:r>
              <a:rPr lang="en-US" sz="2000" dirty="0" err="1"/>
              <a:t>genotipe</a:t>
            </a:r>
            <a:r>
              <a:rPr lang="en-US" sz="2000" dirty="0"/>
              <a:t> R-pp</a:t>
            </a:r>
          </a:p>
          <a:p>
            <a:pPr marL="623888" lvl="1" indent="-447675">
              <a:buFont typeface="Wingdings" panose="05000000000000000000" pitchFamily="2" charset="2"/>
              <a:buChar char="Ø"/>
            </a:pPr>
            <a:r>
              <a:rPr lang="en-US" sz="2000" dirty="0" err="1"/>
              <a:t>Bentuk</a:t>
            </a:r>
            <a:r>
              <a:rPr lang="en-US" sz="2000" dirty="0"/>
              <a:t> </a:t>
            </a:r>
            <a:r>
              <a:rPr lang="en-US" sz="2000" dirty="0" err="1"/>
              <a:t>biji</a:t>
            </a:r>
            <a:r>
              <a:rPr lang="en-US" sz="2000" dirty="0"/>
              <a:t> (</a:t>
            </a:r>
            <a:r>
              <a:rPr lang="en-US" sz="2000" i="1" dirty="0"/>
              <a:t>pea</a:t>
            </a:r>
            <a:r>
              <a:rPr lang="en-US" sz="2000" dirty="0"/>
              <a:t>) </a:t>
            </a:r>
            <a:r>
              <a:rPr lang="en-US" sz="2000" dirty="0" err="1"/>
              <a:t>dengan</a:t>
            </a:r>
            <a:r>
              <a:rPr lang="en-US" sz="2000" dirty="0"/>
              <a:t> </a:t>
            </a:r>
            <a:r>
              <a:rPr lang="en-US" sz="2000" dirty="0" err="1"/>
              <a:t>genotipe</a:t>
            </a:r>
            <a:r>
              <a:rPr lang="en-US" sz="2000" dirty="0"/>
              <a:t> </a:t>
            </a:r>
            <a:r>
              <a:rPr lang="en-US" sz="2000" dirty="0" err="1"/>
              <a:t>rrP</a:t>
            </a:r>
            <a:r>
              <a:rPr lang="en-US" sz="2000" dirty="0"/>
              <a:t>-</a:t>
            </a:r>
          </a:p>
          <a:p>
            <a:pPr marL="623888" lvl="1" indent="-447675">
              <a:buFont typeface="Wingdings" panose="05000000000000000000" pitchFamily="2" charset="2"/>
              <a:buChar char="Ø"/>
            </a:pPr>
            <a:r>
              <a:rPr lang="en-US" sz="2000" dirty="0" err="1"/>
              <a:t>Bentuk</a:t>
            </a:r>
            <a:r>
              <a:rPr lang="en-US" sz="2000" dirty="0"/>
              <a:t> </a:t>
            </a:r>
            <a:r>
              <a:rPr lang="en-US" sz="2000" dirty="0" err="1"/>
              <a:t>belah</a:t>
            </a:r>
            <a:r>
              <a:rPr lang="en-US" sz="2000" dirty="0"/>
              <a:t> (</a:t>
            </a:r>
            <a:r>
              <a:rPr lang="en-US" sz="2000" i="1" dirty="0"/>
              <a:t>single</a:t>
            </a:r>
            <a:r>
              <a:rPr lang="en-US" sz="2000" dirty="0"/>
              <a:t>) </a:t>
            </a:r>
            <a:r>
              <a:rPr lang="en-US" sz="2000" dirty="0" err="1"/>
              <a:t>dengan</a:t>
            </a:r>
            <a:r>
              <a:rPr lang="en-US" sz="2000" dirty="0"/>
              <a:t> </a:t>
            </a:r>
            <a:r>
              <a:rPr lang="en-US" sz="2000" dirty="0" err="1"/>
              <a:t>genotipe</a:t>
            </a:r>
            <a:r>
              <a:rPr lang="en-US" sz="2000" dirty="0"/>
              <a:t> </a:t>
            </a:r>
            <a:r>
              <a:rPr lang="en-US" sz="2000" dirty="0" err="1"/>
              <a:t>rrpp</a:t>
            </a:r>
            <a:endParaRPr lang="en-US" sz="2000" dirty="0"/>
          </a:p>
        </p:txBody>
      </p:sp>
      <p:sp>
        <p:nvSpPr>
          <p:cNvPr id="5" name="Title 1">
            <a:extLst>
              <a:ext uri="{FF2B5EF4-FFF2-40B4-BE49-F238E27FC236}">
                <a16:creationId xmlns="" xmlns:a16="http://schemas.microsoft.com/office/drawing/2014/main" id="{C6A1C812-4D62-4F19-9115-5DA2ADEF9E52}"/>
              </a:ext>
            </a:extLst>
          </p:cNvPr>
          <p:cNvSpPr txBox="1">
            <a:spLocks/>
          </p:cNvSpPr>
          <p:nvPr/>
        </p:nvSpPr>
        <p:spPr>
          <a:xfrm>
            <a:off x="533400" y="342900"/>
            <a:ext cx="8001000" cy="480060"/>
          </a:xfrm>
          <a:prstGeom prst="rect">
            <a:avLst/>
          </a:prstGeom>
          <a:noFill/>
        </p:spPr>
        <p:txBody>
          <a:bodyPr vert="horz" lIns="93360" tIns="46680" rIns="93360" bIns="46680" rtlCol="0" anchor="ctr">
            <a:noAutofit/>
          </a:bodyPr>
          <a:lstStyle>
            <a:lvl1pPr algn="l" defTabSz="93360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742950" lvl="0" indent="-742950">
              <a:buFont typeface="+mj-lt"/>
              <a:buAutoNum type="alphaUcPeriod" startAt="4"/>
            </a:pPr>
            <a:r>
              <a:rPr lang="en-US" sz="3200" b="1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PENYIMPANGAN SEMU HUKUM MENDEL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Rectangle 5">
            <a:hlinkClick r:id="rId3"/>
            <a:extLst>
              <a:ext uri="{FF2B5EF4-FFF2-40B4-BE49-F238E27FC236}">
                <a16:creationId xmlns="" xmlns:a16="http://schemas.microsoft.com/office/drawing/2014/main" id="{7B5FB702-996E-4505-8BF5-C3940E879582}"/>
              </a:ext>
            </a:extLst>
          </p:cNvPr>
          <p:cNvSpPr/>
          <p:nvPr/>
        </p:nvSpPr>
        <p:spPr>
          <a:xfrm>
            <a:off x="6019800" y="4504551"/>
            <a:ext cx="248683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i="1" dirty="0" err="1">
                <a:solidFill>
                  <a:srgbClr val="0000CC"/>
                </a:solidFill>
              </a:rPr>
              <a:t>Sumber</a:t>
            </a:r>
            <a:r>
              <a:rPr lang="en-US" sz="1200" i="1" dirty="0">
                <a:solidFill>
                  <a:srgbClr val="0000CC"/>
                </a:solidFill>
              </a:rPr>
              <a:t>: commons.Wikimedia.org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" y="4302321"/>
            <a:ext cx="9143245" cy="841179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="" xmlns:a16="http://schemas.microsoft.com/office/drawing/2014/main" id="{ADC57F00-16EC-4782-BF00-CE963DD04F5E}"/>
              </a:ext>
            </a:extLst>
          </p:cNvPr>
          <p:cNvSpPr txBox="1">
            <a:spLocks/>
          </p:cNvSpPr>
          <p:nvPr/>
        </p:nvSpPr>
        <p:spPr>
          <a:xfrm>
            <a:off x="445561" y="895596"/>
            <a:ext cx="4507439" cy="39839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3360" tIns="46680" rIns="93360" bIns="46680" rtlCol="0" anchor="ctr">
            <a:noAutofit/>
          </a:bodyPr>
          <a:lstStyle>
            <a:lvl1pPr algn="l" defTabSz="93360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id-ID" sz="2400" b="1" dirty="0" smtClean="0">
                <a:latin typeface="Calibri" pitchFamily="34" charset="0"/>
                <a:cs typeface="Calibri" pitchFamily="34" charset="0"/>
              </a:rPr>
              <a:t>Interaksi Gen</a:t>
            </a:r>
            <a:endParaRPr lang="en-US" sz="2400" b="1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2107353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04014223-3B26-46D0-9B05-C492552DD0AD}"/>
              </a:ext>
            </a:extLst>
          </p:cNvPr>
          <p:cNvSpPr/>
          <p:nvPr/>
        </p:nvSpPr>
        <p:spPr>
          <a:xfrm>
            <a:off x="426807" y="1467981"/>
            <a:ext cx="4830993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err="1"/>
              <a:t>Suatu</a:t>
            </a:r>
            <a:r>
              <a:rPr lang="en-US" sz="2000" dirty="0"/>
              <a:t> </a:t>
            </a:r>
            <a:r>
              <a:rPr lang="en-US" sz="2000" dirty="0" err="1"/>
              <a:t>sifat</a:t>
            </a:r>
            <a:r>
              <a:rPr lang="en-US" sz="2000" dirty="0"/>
              <a:t> </a:t>
            </a:r>
            <a:r>
              <a:rPr lang="en-US" sz="2000" dirty="0" err="1"/>
              <a:t>dominan</a:t>
            </a:r>
            <a:r>
              <a:rPr lang="en-US" sz="2000" dirty="0"/>
              <a:t> yang </a:t>
            </a:r>
            <a:r>
              <a:rPr lang="en-US" sz="2000" dirty="0" err="1"/>
              <a:t>berinteraksi</a:t>
            </a:r>
            <a:r>
              <a:rPr lang="en-US" sz="2000" dirty="0"/>
              <a:t> </a:t>
            </a:r>
            <a:r>
              <a:rPr lang="en-US" sz="2000" dirty="0" err="1"/>
              <a:t>dengan</a:t>
            </a:r>
            <a:r>
              <a:rPr lang="en-US" sz="2000" dirty="0"/>
              <a:t> </a:t>
            </a:r>
            <a:r>
              <a:rPr lang="en-US" sz="2000" dirty="0" err="1"/>
              <a:t>sifat</a:t>
            </a:r>
            <a:r>
              <a:rPr lang="en-US" sz="2000" dirty="0"/>
              <a:t> </a:t>
            </a:r>
            <a:r>
              <a:rPr lang="en-US" sz="2000" dirty="0" err="1"/>
              <a:t>dominan</a:t>
            </a:r>
            <a:r>
              <a:rPr lang="en-US" sz="2000" dirty="0"/>
              <a:t> lain </a:t>
            </a:r>
            <a:r>
              <a:rPr lang="en-US" sz="2000" dirty="0" err="1"/>
              <a:t>akan</a:t>
            </a:r>
            <a:r>
              <a:rPr lang="en-US" sz="2000" dirty="0"/>
              <a:t> </a:t>
            </a:r>
            <a:r>
              <a:rPr lang="en-US" sz="2000" dirty="0" err="1"/>
              <a:t>memunculkan</a:t>
            </a:r>
            <a:r>
              <a:rPr lang="en-US" sz="2000" dirty="0"/>
              <a:t> </a:t>
            </a:r>
            <a:r>
              <a:rPr lang="en-US" sz="2000" dirty="0" err="1"/>
              <a:t>sifat</a:t>
            </a:r>
            <a:r>
              <a:rPr lang="en-US" sz="2000" dirty="0"/>
              <a:t> </a:t>
            </a:r>
            <a:r>
              <a:rPr lang="en-US" sz="2000" dirty="0" err="1"/>
              <a:t>baru</a:t>
            </a:r>
            <a:r>
              <a:rPr lang="en-US" sz="2000" dirty="0"/>
              <a:t>, </a:t>
            </a:r>
            <a:r>
              <a:rPr lang="en-US" sz="2000" dirty="0" err="1"/>
              <a:t>contohnya</a:t>
            </a:r>
            <a:r>
              <a:rPr lang="en-US" sz="2000" dirty="0"/>
              <a:t> </a:t>
            </a:r>
            <a:r>
              <a:rPr lang="en-US" sz="2000" dirty="0" err="1"/>
              <a:t>adalah</a:t>
            </a:r>
            <a:r>
              <a:rPr lang="en-US" sz="2000" dirty="0"/>
              <a:t> </a:t>
            </a:r>
            <a:r>
              <a:rPr lang="en-US" sz="2000" dirty="0" err="1"/>
              <a:t>bunga</a:t>
            </a:r>
            <a:r>
              <a:rPr lang="en-US" sz="2000" dirty="0"/>
              <a:t> </a:t>
            </a:r>
            <a:r>
              <a:rPr lang="en-US" sz="2000" i="1" dirty="0"/>
              <a:t>Linaria </a:t>
            </a:r>
            <a:r>
              <a:rPr lang="en-US" sz="2000" i="1" dirty="0" err="1"/>
              <a:t>maroccana</a:t>
            </a:r>
            <a:r>
              <a:rPr lang="en-US" sz="2000" dirty="0"/>
              <a:t>. </a:t>
            </a:r>
            <a:r>
              <a:rPr lang="en-US" sz="2000" dirty="0" err="1"/>
              <a:t>Terdapat</a:t>
            </a:r>
            <a:r>
              <a:rPr lang="en-US" sz="2000" dirty="0"/>
              <a:t> </a:t>
            </a:r>
            <a:r>
              <a:rPr lang="en-US" sz="2000" dirty="0" err="1"/>
              <a:t>bunga</a:t>
            </a:r>
            <a:r>
              <a:rPr lang="en-US" sz="2000" dirty="0"/>
              <a:t> </a:t>
            </a:r>
            <a:r>
              <a:rPr lang="en-US" sz="2000" dirty="0" err="1"/>
              <a:t>merah</a:t>
            </a:r>
            <a:r>
              <a:rPr lang="en-US" sz="2000" dirty="0"/>
              <a:t> (A-bb) </a:t>
            </a:r>
            <a:r>
              <a:rPr lang="en-US" sz="2000" dirty="0" err="1"/>
              <a:t>dengan</a:t>
            </a:r>
            <a:r>
              <a:rPr lang="en-US" sz="2000" dirty="0"/>
              <a:t> </a:t>
            </a:r>
            <a:r>
              <a:rPr lang="en-US" sz="2000" dirty="0" err="1"/>
              <a:t>bunga</a:t>
            </a:r>
            <a:r>
              <a:rPr lang="en-US" sz="2000" dirty="0"/>
              <a:t> </a:t>
            </a:r>
            <a:r>
              <a:rPr lang="en-US" sz="2000" dirty="0" err="1"/>
              <a:t>putih</a:t>
            </a:r>
            <a:r>
              <a:rPr lang="en-US" sz="2000" dirty="0"/>
              <a:t> (</a:t>
            </a:r>
            <a:r>
              <a:rPr lang="en-US" sz="2000" dirty="0" err="1"/>
              <a:t>aaB</a:t>
            </a:r>
            <a:r>
              <a:rPr lang="en-US" sz="2000" dirty="0"/>
              <a:t>-), </a:t>
            </a:r>
            <a:r>
              <a:rPr lang="en-US" sz="2000" dirty="0" err="1"/>
              <a:t>jika</a:t>
            </a:r>
            <a:r>
              <a:rPr lang="en-US" sz="2000" dirty="0"/>
              <a:t> </a:t>
            </a:r>
            <a:r>
              <a:rPr lang="en-US" sz="2000" dirty="0" err="1"/>
              <a:t>kedua</a:t>
            </a:r>
            <a:r>
              <a:rPr lang="en-US" sz="2000" dirty="0"/>
              <a:t> </a:t>
            </a:r>
            <a:r>
              <a:rPr lang="en-US" sz="2000" dirty="0" err="1"/>
              <a:t>sifat</a:t>
            </a:r>
            <a:r>
              <a:rPr lang="en-US" sz="2000" dirty="0"/>
              <a:t> </a:t>
            </a:r>
            <a:r>
              <a:rPr lang="en-US" sz="2000" dirty="0" err="1"/>
              <a:t>hadir</a:t>
            </a:r>
            <a:r>
              <a:rPr lang="en-US" sz="2000" dirty="0"/>
              <a:t> </a:t>
            </a:r>
            <a:r>
              <a:rPr lang="en-US" sz="2000" dirty="0" err="1"/>
              <a:t>akan</a:t>
            </a:r>
            <a:r>
              <a:rPr lang="en-US" sz="2000" dirty="0"/>
              <a:t> </a:t>
            </a:r>
            <a:r>
              <a:rPr lang="en-US" sz="2000" dirty="0" err="1"/>
              <a:t>menghasilkan</a:t>
            </a:r>
            <a:r>
              <a:rPr lang="en-US" sz="2000" dirty="0"/>
              <a:t> </a:t>
            </a:r>
            <a:r>
              <a:rPr lang="en-US" sz="2000" dirty="0" err="1"/>
              <a:t>warna</a:t>
            </a:r>
            <a:r>
              <a:rPr lang="en-US" sz="2000" dirty="0"/>
              <a:t> </a:t>
            </a:r>
            <a:r>
              <a:rPr lang="en-US" sz="2000" dirty="0" err="1"/>
              <a:t>ungu</a:t>
            </a:r>
            <a:r>
              <a:rPr lang="en-US" sz="2000" dirty="0"/>
              <a:t> (</a:t>
            </a:r>
            <a:r>
              <a:rPr lang="en-US" sz="2000" dirty="0" err="1"/>
              <a:t>AaBb</a:t>
            </a:r>
            <a:r>
              <a:rPr lang="en-US" sz="2000" dirty="0" smtClean="0"/>
              <a:t>)</a:t>
            </a:r>
            <a:r>
              <a:rPr lang="id-ID" sz="2000" dirty="0" smtClean="0"/>
              <a:t>.</a:t>
            </a:r>
            <a:endParaRPr lang="en-US" sz="2000" dirty="0"/>
          </a:p>
        </p:txBody>
      </p:sp>
      <p:sp>
        <p:nvSpPr>
          <p:cNvPr id="5" name="Title 1">
            <a:extLst>
              <a:ext uri="{FF2B5EF4-FFF2-40B4-BE49-F238E27FC236}">
                <a16:creationId xmlns="" xmlns:a16="http://schemas.microsoft.com/office/drawing/2014/main" id="{C6A1C812-4D62-4F19-9115-5DA2ADEF9E52}"/>
              </a:ext>
            </a:extLst>
          </p:cNvPr>
          <p:cNvSpPr txBox="1">
            <a:spLocks/>
          </p:cNvSpPr>
          <p:nvPr/>
        </p:nvSpPr>
        <p:spPr>
          <a:xfrm>
            <a:off x="533400" y="342900"/>
            <a:ext cx="8001000" cy="480060"/>
          </a:xfrm>
          <a:prstGeom prst="rect">
            <a:avLst/>
          </a:prstGeom>
          <a:noFill/>
        </p:spPr>
        <p:txBody>
          <a:bodyPr vert="horz" lIns="93360" tIns="46680" rIns="93360" bIns="46680" rtlCol="0" anchor="ctr">
            <a:noAutofit/>
          </a:bodyPr>
          <a:lstStyle>
            <a:lvl1pPr algn="l" defTabSz="93360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742950" lvl="0" indent="-742950">
              <a:buFont typeface="+mj-lt"/>
              <a:buAutoNum type="alphaUcPeriod" startAt="4"/>
            </a:pPr>
            <a:r>
              <a:rPr lang="en-US" sz="3200" b="1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PENYIMPANGAN SEMU HUKUM MENDEL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" y="4302321"/>
            <a:ext cx="9143245" cy="841179"/>
          </a:xfrm>
          <a:prstGeom prst="rect">
            <a:avLst/>
          </a:prstGeom>
        </p:spPr>
      </p:pic>
      <p:sp>
        <p:nvSpPr>
          <p:cNvPr id="6" name="Rectangle 5">
            <a:hlinkClick r:id="rId3"/>
            <a:extLst>
              <a:ext uri="{FF2B5EF4-FFF2-40B4-BE49-F238E27FC236}">
                <a16:creationId xmlns="" xmlns:a16="http://schemas.microsoft.com/office/drawing/2014/main" id="{7B5FB702-996E-4505-8BF5-C3940E879582}"/>
              </a:ext>
            </a:extLst>
          </p:cNvPr>
          <p:cNvSpPr/>
          <p:nvPr/>
        </p:nvSpPr>
        <p:spPr>
          <a:xfrm>
            <a:off x="5638800" y="4557725"/>
            <a:ext cx="248683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i="1" dirty="0" err="1">
                <a:solidFill>
                  <a:srgbClr val="0000CC"/>
                </a:solidFill>
              </a:rPr>
              <a:t>Sumber</a:t>
            </a:r>
            <a:r>
              <a:rPr lang="en-US" sz="1200" i="1" dirty="0">
                <a:solidFill>
                  <a:srgbClr val="0000CC"/>
                </a:solidFill>
              </a:rPr>
              <a:t>: commons.Wikimedia.org</a:t>
            </a:r>
          </a:p>
        </p:txBody>
      </p:sp>
      <p:pic>
        <p:nvPicPr>
          <p:cNvPr id="3074" name="Picture 2" descr="Image result for Linaria maroccana wikimedia">
            <a:extLst>
              <a:ext uri="{FF2B5EF4-FFF2-40B4-BE49-F238E27FC236}">
                <a16:creationId xmlns="" xmlns:a16="http://schemas.microsoft.com/office/drawing/2014/main" id="{625479A9-7C05-4D96-B98B-FB2D97B2A5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4165" y="1221351"/>
            <a:ext cx="2486835" cy="3336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tle 1">
            <a:extLst>
              <a:ext uri="{FF2B5EF4-FFF2-40B4-BE49-F238E27FC236}">
                <a16:creationId xmlns="" xmlns:a16="http://schemas.microsoft.com/office/drawing/2014/main" id="{ADC57F00-16EC-4782-BF00-CE963DD04F5E}"/>
              </a:ext>
            </a:extLst>
          </p:cNvPr>
          <p:cNvSpPr txBox="1">
            <a:spLocks/>
          </p:cNvSpPr>
          <p:nvPr/>
        </p:nvSpPr>
        <p:spPr>
          <a:xfrm>
            <a:off x="445561" y="895596"/>
            <a:ext cx="7555439" cy="39839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3360" tIns="46680" rIns="93360" bIns="46680" rtlCol="0" anchor="ctr">
            <a:noAutofit/>
          </a:bodyPr>
          <a:lstStyle>
            <a:lvl1pPr algn="l" defTabSz="93360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id-ID" sz="2400" b="1" dirty="0" smtClean="0">
                <a:latin typeface="Calibri" pitchFamily="34" charset="0"/>
                <a:cs typeface="Calibri" pitchFamily="34" charset="0"/>
              </a:rPr>
              <a:t>Kriptomeri</a:t>
            </a:r>
            <a:endParaRPr lang="en-US" sz="2400" b="1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1126389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04014223-3B26-46D0-9B05-C492552DD0AD}"/>
              </a:ext>
            </a:extLst>
          </p:cNvPr>
          <p:cNvSpPr/>
          <p:nvPr/>
        </p:nvSpPr>
        <p:spPr>
          <a:xfrm>
            <a:off x="426807" y="1462028"/>
            <a:ext cx="4830993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Satu </a:t>
            </a:r>
            <a:r>
              <a:rPr lang="en-US" sz="2000" dirty="0" err="1"/>
              <a:t>sifat</a:t>
            </a:r>
            <a:r>
              <a:rPr lang="en-US" sz="2000" dirty="0"/>
              <a:t> </a:t>
            </a:r>
            <a:r>
              <a:rPr lang="en-US" sz="2000" dirty="0" err="1"/>
              <a:t>dominan</a:t>
            </a:r>
            <a:r>
              <a:rPr lang="en-US" sz="2000" dirty="0"/>
              <a:t> yang </a:t>
            </a:r>
            <a:r>
              <a:rPr lang="en-US" sz="2000" dirty="0" err="1"/>
              <a:t>menutupi</a:t>
            </a:r>
            <a:r>
              <a:rPr lang="en-US" sz="2000" dirty="0"/>
              <a:t> </a:t>
            </a:r>
            <a:r>
              <a:rPr lang="en-US" sz="2000" dirty="0" err="1"/>
              <a:t>sifat</a:t>
            </a:r>
            <a:r>
              <a:rPr lang="en-US" sz="2000" dirty="0"/>
              <a:t> </a:t>
            </a:r>
            <a:r>
              <a:rPr lang="en-US" sz="2000" dirty="0" err="1"/>
              <a:t>dominan</a:t>
            </a:r>
            <a:r>
              <a:rPr lang="en-US" sz="2000" dirty="0"/>
              <a:t> lain, </a:t>
            </a:r>
            <a:r>
              <a:rPr lang="en-US" sz="2000" dirty="0" err="1"/>
              <a:t>contohnya</a:t>
            </a:r>
            <a:r>
              <a:rPr lang="en-US" sz="2000" dirty="0"/>
              <a:t> </a:t>
            </a:r>
            <a:r>
              <a:rPr lang="en-US" sz="2000" dirty="0" err="1"/>
              <a:t>adalah</a:t>
            </a:r>
            <a:r>
              <a:rPr lang="en-US" sz="2000" dirty="0"/>
              <a:t> </a:t>
            </a:r>
            <a:r>
              <a:rPr lang="en-US" sz="2000" dirty="0" err="1"/>
              <a:t>warna</a:t>
            </a:r>
            <a:r>
              <a:rPr lang="en-US" sz="2000" dirty="0"/>
              <a:t> </a:t>
            </a:r>
            <a:r>
              <a:rPr lang="en-US" sz="2000" dirty="0" err="1"/>
              <a:t>kulit</a:t>
            </a:r>
            <a:r>
              <a:rPr lang="en-US" sz="2000" dirty="0"/>
              <a:t> </a:t>
            </a:r>
            <a:r>
              <a:rPr lang="en-US" sz="2000" dirty="0" err="1"/>
              <a:t>biji</a:t>
            </a:r>
            <a:r>
              <a:rPr lang="en-US" sz="2000" dirty="0"/>
              <a:t> </a:t>
            </a:r>
            <a:r>
              <a:rPr lang="en-US" sz="2000" dirty="0" err="1"/>
              <a:t>pada</a:t>
            </a:r>
            <a:r>
              <a:rPr lang="en-US" sz="2000" dirty="0"/>
              <a:t> </a:t>
            </a:r>
            <a:r>
              <a:rPr lang="en-US" sz="2000" dirty="0" err="1"/>
              <a:t>gandum</a:t>
            </a:r>
            <a:r>
              <a:rPr lang="en-US" sz="2000" dirty="0"/>
              <a:t>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 err="1"/>
              <a:t>Gandum</a:t>
            </a:r>
            <a:r>
              <a:rPr lang="en-US" sz="2000" dirty="0"/>
              <a:t> </a:t>
            </a:r>
            <a:r>
              <a:rPr lang="en-US" sz="2000" dirty="0" err="1"/>
              <a:t>berkulit</a:t>
            </a:r>
            <a:r>
              <a:rPr lang="en-US" sz="2000" dirty="0"/>
              <a:t> </a:t>
            </a:r>
            <a:r>
              <a:rPr lang="en-US" sz="2000" dirty="0" err="1"/>
              <a:t>biji</a:t>
            </a:r>
            <a:r>
              <a:rPr lang="en-US" sz="2000" dirty="0"/>
              <a:t> </a:t>
            </a:r>
            <a:r>
              <a:rPr lang="en-US" sz="2000" dirty="0" err="1"/>
              <a:t>hitam</a:t>
            </a:r>
            <a:r>
              <a:rPr lang="en-US" sz="2000" dirty="0"/>
              <a:t> </a:t>
            </a:r>
            <a:r>
              <a:rPr lang="en-US" sz="2000" dirty="0" err="1"/>
              <a:t>memiliki</a:t>
            </a:r>
            <a:r>
              <a:rPr lang="en-US" sz="2000" dirty="0"/>
              <a:t> </a:t>
            </a:r>
            <a:r>
              <a:rPr lang="en-US" sz="2000" dirty="0" err="1"/>
              <a:t>genotipe</a:t>
            </a:r>
            <a:r>
              <a:rPr lang="en-US" sz="2000" dirty="0"/>
              <a:t> H-K- </a:t>
            </a:r>
            <a:r>
              <a:rPr lang="en-US" sz="2000" dirty="0" err="1"/>
              <a:t>dan</a:t>
            </a:r>
            <a:r>
              <a:rPr lang="en-US" sz="2000" dirty="0"/>
              <a:t> H-</a:t>
            </a:r>
            <a:r>
              <a:rPr lang="en-US" sz="2000" dirty="0" err="1"/>
              <a:t>kk</a:t>
            </a:r>
            <a:endParaRPr lang="en-US" sz="2000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 err="1"/>
              <a:t>Gandum</a:t>
            </a:r>
            <a:r>
              <a:rPr lang="en-US" sz="2000" dirty="0"/>
              <a:t> </a:t>
            </a:r>
            <a:r>
              <a:rPr lang="en-US" sz="2000" dirty="0" err="1"/>
              <a:t>berkulit</a:t>
            </a:r>
            <a:r>
              <a:rPr lang="en-US" sz="2000" dirty="0"/>
              <a:t> </a:t>
            </a:r>
            <a:r>
              <a:rPr lang="en-US" sz="2000" dirty="0" err="1"/>
              <a:t>biji</a:t>
            </a:r>
            <a:r>
              <a:rPr lang="en-US" sz="2000" dirty="0"/>
              <a:t> </a:t>
            </a:r>
            <a:r>
              <a:rPr lang="en-US" sz="2000" dirty="0" err="1"/>
              <a:t>kuning</a:t>
            </a:r>
            <a:r>
              <a:rPr lang="en-US" sz="2000" dirty="0"/>
              <a:t> </a:t>
            </a:r>
            <a:r>
              <a:rPr lang="en-US" sz="2000" dirty="0" err="1"/>
              <a:t>memiliki</a:t>
            </a:r>
            <a:r>
              <a:rPr lang="en-US" sz="2000" dirty="0"/>
              <a:t> </a:t>
            </a:r>
            <a:r>
              <a:rPr lang="en-US" sz="2000" dirty="0" err="1"/>
              <a:t>genotipe</a:t>
            </a:r>
            <a:r>
              <a:rPr lang="en-US" sz="2000" dirty="0"/>
              <a:t> </a:t>
            </a:r>
            <a:r>
              <a:rPr lang="en-US" sz="2000" dirty="0" err="1"/>
              <a:t>hhK</a:t>
            </a:r>
            <a:r>
              <a:rPr lang="en-US" sz="2000" dirty="0"/>
              <a:t>-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 err="1"/>
              <a:t>Gandum</a:t>
            </a:r>
            <a:r>
              <a:rPr lang="en-US" sz="2000" dirty="0"/>
              <a:t> </a:t>
            </a:r>
            <a:r>
              <a:rPr lang="en-US" sz="2000" dirty="0" err="1"/>
              <a:t>berkulit</a:t>
            </a:r>
            <a:r>
              <a:rPr lang="en-US" sz="2000" dirty="0"/>
              <a:t> </a:t>
            </a:r>
            <a:r>
              <a:rPr lang="en-US" sz="2000" dirty="0" err="1"/>
              <a:t>biji</a:t>
            </a:r>
            <a:r>
              <a:rPr lang="en-US" sz="2000" dirty="0"/>
              <a:t> </a:t>
            </a:r>
            <a:r>
              <a:rPr lang="en-US" sz="2000" dirty="0" err="1"/>
              <a:t>putih</a:t>
            </a:r>
            <a:r>
              <a:rPr lang="en-US" sz="2000" dirty="0"/>
              <a:t> </a:t>
            </a:r>
            <a:r>
              <a:rPr lang="en-US" sz="2000" dirty="0" err="1"/>
              <a:t>memiliki</a:t>
            </a:r>
            <a:r>
              <a:rPr lang="en-US" sz="2000" dirty="0"/>
              <a:t> </a:t>
            </a:r>
            <a:r>
              <a:rPr lang="en-US" sz="2000" dirty="0" err="1"/>
              <a:t>genotipe</a:t>
            </a:r>
            <a:r>
              <a:rPr lang="en-US" sz="2000" dirty="0"/>
              <a:t> </a:t>
            </a:r>
            <a:r>
              <a:rPr lang="en-US" sz="2000" dirty="0" err="1"/>
              <a:t>hhkk</a:t>
            </a:r>
            <a:endParaRPr lang="en-US" sz="20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" y="4302321"/>
            <a:ext cx="9143245" cy="841179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="" xmlns:a16="http://schemas.microsoft.com/office/drawing/2014/main" id="{C6A1C812-4D62-4F19-9115-5DA2ADEF9E52}"/>
              </a:ext>
            </a:extLst>
          </p:cNvPr>
          <p:cNvSpPr txBox="1">
            <a:spLocks/>
          </p:cNvSpPr>
          <p:nvPr/>
        </p:nvSpPr>
        <p:spPr>
          <a:xfrm>
            <a:off x="533400" y="342900"/>
            <a:ext cx="8001000" cy="480060"/>
          </a:xfrm>
          <a:prstGeom prst="rect">
            <a:avLst/>
          </a:prstGeom>
          <a:noFill/>
        </p:spPr>
        <p:txBody>
          <a:bodyPr vert="horz" lIns="93360" tIns="46680" rIns="93360" bIns="46680" rtlCol="0" anchor="ctr">
            <a:noAutofit/>
          </a:bodyPr>
          <a:lstStyle>
            <a:lvl1pPr algn="l" defTabSz="93360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742950" lvl="0" indent="-742950">
              <a:buFont typeface="+mj-lt"/>
              <a:buAutoNum type="alphaUcPeriod" startAt="4"/>
            </a:pPr>
            <a:r>
              <a:rPr lang="en-US" sz="3200" b="1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PENYIMPANGAN SEMU HUKUM MENDEL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Rectangle 5">
            <a:hlinkClick r:id="rId3"/>
            <a:extLst>
              <a:ext uri="{FF2B5EF4-FFF2-40B4-BE49-F238E27FC236}">
                <a16:creationId xmlns="" xmlns:a16="http://schemas.microsoft.com/office/drawing/2014/main" id="{7B5FB702-996E-4505-8BF5-C3940E879582}"/>
              </a:ext>
            </a:extLst>
          </p:cNvPr>
          <p:cNvSpPr/>
          <p:nvPr/>
        </p:nvSpPr>
        <p:spPr>
          <a:xfrm>
            <a:off x="6553200" y="4557725"/>
            <a:ext cx="15840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i="1" dirty="0" err="1">
                <a:solidFill>
                  <a:srgbClr val="0000CC"/>
                </a:solidFill>
              </a:rPr>
              <a:t>Sumber</a:t>
            </a:r>
            <a:r>
              <a:rPr lang="en-US" sz="1200" i="1" dirty="0">
                <a:solidFill>
                  <a:srgbClr val="0000CC"/>
                </a:solidFill>
              </a:rPr>
              <a:t>: pexels.com</a:t>
            </a:r>
          </a:p>
        </p:txBody>
      </p:sp>
      <p:pic>
        <p:nvPicPr>
          <p:cNvPr id="4098" name="Picture 2" descr="Green Wheat Grass at Daytime Photography">
            <a:extLst>
              <a:ext uri="{FF2B5EF4-FFF2-40B4-BE49-F238E27FC236}">
                <a16:creationId xmlns="" xmlns:a16="http://schemas.microsoft.com/office/drawing/2014/main" id="{72F47C53-A900-4F39-9FDB-E313BFE69D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4165" y="1245134"/>
            <a:ext cx="2486835" cy="3313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tle 1">
            <a:extLst>
              <a:ext uri="{FF2B5EF4-FFF2-40B4-BE49-F238E27FC236}">
                <a16:creationId xmlns="" xmlns:a16="http://schemas.microsoft.com/office/drawing/2014/main" id="{ADC57F00-16EC-4782-BF00-CE963DD04F5E}"/>
              </a:ext>
            </a:extLst>
          </p:cNvPr>
          <p:cNvSpPr txBox="1">
            <a:spLocks/>
          </p:cNvSpPr>
          <p:nvPr/>
        </p:nvSpPr>
        <p:spPr>
          <a:xfrm>
            <a:off x="445561" y="895596"/>
            <a:ext cx="7555439" cy="39839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3360" tIns="46680" rIns="93360" bIns="46680" rtlCol="0" anchor="ctr">
            <a:noAutofit/>
          </a:bodyPr>
          <a:lstStyle>
            <a:lvl1pPr algn="l" defTabSz="93360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sz="2400" b="1" dirty="0">
                <a:latin typeface="Calibri" pitchFamily="34" charset="0"/>
                <a:cs typeface="Calibri" pitchFamily="34" charset="0"/>
              </a:rPr>
              <a:t>Epistasis-</a:t>
            </a:r>
            <a:r>
              <a:rPr lang="en-US" sz="2400" b="1" dirty="0" err="1">
                <a:latin typeface="Calibri" pitchFamily="34" charset="0"/>
                <a:cs typeface="Calibri" pitchFamily="34" charset="0"/>
              </a:rPr>
              <a:t>Hipostais</a:t>
            </a:r>
            <a:endParaRPr lang="en-US" sz="2400" b="1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4472623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04014223-3B26-46D0-9B05-C492552DD0AD}"/>
              </a:ext>
            </a:extLst>
          </p:cNvPr>
          <p:cNvSpPr/>
          <p:nvPr/>
        </p:nvSpPr>
        <p:spPr>
          <a:xfrm>
            <a:off x="426807" y="1467981"/>
            <a:ext cx="8107593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Gen </a:t>
            </a:r>
            <a:r>
              <a:rPr lang="en-US" sz="2000" dirty="0" err="1"/>
              <a:t>dengan</a:t>
            </a:r>
            <a:r>
              <a:rPr lang="en-US" sz="2000" dirty="0"/>
              <a:t> </a:t>
            </a:r>
            <a:r>
              <a:rPr lang="en-US" sz="2000" dirty="0" err="1"/>
              <a:t>banyak</a:t>
            </a:r>
            <a:r>
              <a:rPr lang="en-US" sz="2000" dirty="0"/>
              <a:t> </a:t>
            </a:r>
            <a:r>
              <a:rPr lang="en-US" sz="2000" dirty="0" err="1"/>
              <a:t>sifat</a:t>
            </a:r>
            <a:r>
              <a:rPr lang="en-US" sz="2000" dirty="0"/>
              <a:t> </a:t>
            </a:r>
            <a:r>
              <a:rPr lang="en-US" sz="2000" dirty="0" err="1"/>
              <a:t>beda</a:t>
            </a:r>
            <a:r>
              <a:rPr lang="en-US" sz="2000" dirty="0"/>
              <a:t> yang </a:t>
            </a:r>
            <a:r>
              <a:rPr lang="en-US" sz="2000" dirty="0" err="1"/>
              <a:t>memengaruhi</a:t>
            </a:r>
            <a:r>
              <a:rPr lang="en-US" sz="2000" dirty="0"/>
              <a:t> </a:t>
            </a:r>
            <a:r>
              <a:rPr lang="en-US" sz="2000" dirty="0" err="1"/>
              <a:t>bagian</a:t>
            </a:r>
            <a:r>
              <a:rPr lang="en-US" sz="2000" dirty="0"/>
              <a:t> yang </a:t>
            </a:r>
            <a:r>
              <a:rPr lang="en-US" sz="2000" dirty="0" err="1"/>
              <a:t>sama</a:t>
            </a:r>
            <a:r>
              <a:rPr lang="en-US" sz="2000" dirty="0"/>
              <a:t>, </a:t>
            </a:r>
            <a:r>
              <a:rPr lang="en-US" sz="2000" dirty="0" err="1"/>
              <a:t>contohnya</a:t>
            </a:r>
            <a:r>
              <a:rPr lang="en-US" sz="2000" dirty="0"/>
              <a:t> </a:t>
            </a:r>
            <a:r>
              <a:rPr lang="en-US" sz="2000" dirty="0" err="1"/>
              <a:t>adalah</a:t>
            </a:r>
            <a:r>
              <a:rPr lang="en-US" sz="2000" dirty="0"/>
              <a:t> </a:t>
            </a:r>
            <a:r>
              <a:rPr lang="en-US" sz="2000" dirty="0" err="1"/>
              <a:t>gandum</a:t>
            </a:r>
            <a:r>
              <a:rPr lang="en-US" sz="2000" dirty="0"/>
              <a:t> </a:t>
            </a:r>
            <a:r>
              <a:rPr lang="en-US" sz="2000" dirty="0" err="1"/>
              <a:t>bersekam</a:t>
            </a:r>
            <a:r>
              <a:rPr lang="en-US" sz="2000" dirty="0"/>
              <a:t> </a:t>
            </a:r>
            <a:r>
              <a:rPr lang="en-US" sz="2000" dirty="0" err="1"/>
              <a:t>merah</a:t>
            </a:r>
            <a:r>
              <a:rPr lang="en-US" sz="2000" dirty="0"/>
              <a:t> (M</a:t>
            </a:r>
            <a:r>
              <a:rPr lang="en-US" sz="2000" baseline="-25000" dirty="0"/>
              <a:t>1</a:t>
            </a:r>
            <a:r>
              <a:rPr lang="en-US" sz="2000" dirty="0"/>
              <a:t>M</a:t>
            </a:r>
            <a:r>
              <a:rPr lang="en-US" sz="2000" baseline="-25000" dirty="0"/>
              <a:t>1</a:t>
            </a:r>
            <a:r>
              <a:rPr lang="en-US" sz="2000" dirty="0"/>
              <a:t>M</a:t>
            </a:r>
            <a:r>
              <a:rPr lang="en-US" sz="2000" baseline="-25000" dirty="0"/>
              <a:t>2</a:t>
            </a:r>
            <a:r>
              <a:rPr lang="en-US" sz="2000" dirty="0"/>
              <a:t>M</a:t>
            </a:r>
            <a:r>
              <a:rPr lang="en-US" sz="2000" baseline="-25000" dirty="0"/>
              <a:t>2</a:t>
            </a:r>
            <a:r>
              <a:rPr lang="en-US" sz="2000" dirty="0"/>
              <a:t>) </a:t>
            </a:r>
            <a:r>
              <a:rPr lang="en-US" sz="2000" dirty="0" err="1"/>
              <a:t>dan</a:t>
            </a:r>
            <a:r>
              <a:rPr lang="en-US" sz="2000" dirty="0"/>
              <a:t> </a:t>
            </a:r>
            <a:r>
              <a:rPr lang="en-US" sz="2000" dirty="0" err="1"/>
              <a:t>gandum</a:t>
            </a:r>
            <a:r>
              <a:rPr lang="en-US" sz="2000" dirty="0"/>
              <a:t> </a:t>
            </a:r>
            <a:r>
              <a:rPr lang="en-US" sz="2000" dirty="0" err="1"/>
              <a:t>bersekam</a:t>
            </a:r>
            <a:r>
              <a:rPr lang="en-US" sz="2000" dirty="0"/>
              <a:t> </a:t>
            </a:r>
            <a:r>
              <a:rPr lang="en-US" sz="2000" dirty="0" err="1"/>
              <a:t>putih</a:t>
            </a:r>
            <a:r>
              <a:rPr lang="en-US" sz="2000" dirty="0"/>
              <a:t> (m</a:t>
            </a:r>
            <a:r>
              <a:rPr lang="en-US" sz="2000" baseline="-25000" dirty="0"/>
              <a:t>1</a:t>
            </a:r>
            <a:r>
              <a:rPr lang="en-US" sz="2000" dirty="0"/>
              <a:t>m</a:t>
            </a:r>
            <a:r>
              <a:rPr lang="en-US" sz="2000" baseline="-25000" dirty="0"/>
              <a:t>1</a:t>
            </a:r>
            <a:r>
              <a:rPr lang="en-US" sz="2000" dirty="0"/>
              <a:t>m</a:t>
            </a:r>
            <a:r>
              <a:rPr lang="en-US" sz="2000" baseline="-25000" dirty="0"/>
              <a:t>2</a:t>
            </a:r>
            <a:r>
              <a:rPr lang="en-US" sz="2000" dirty="0"/>
              <a:t>m</a:t>
            </a:r>
            <a:r>
              <a:rPr lang="en-US" sz="2000" baseline="-25000" dirty="0"/>
              <a:t>2</a:t>
            </a:r>
            <a:r>
              <a:rPr lang="en-US" sz="2000" dirty="0"/>
              <a:t>).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 err="1"/>
              <a:t>Genotipe</a:t>
            </a:r>
            <a:r>
              <a:rPr lang="en-US" sz="2000" dirty="0"/>
              <a:t> M</a:t>
            </a:r>
            <a:r>
              <a:rPr lang="en-US" sz="2000" baseline="-25000" dirty="0"/>
              <a:t>1</a:t>
            </a:r>
            <a:r>
              <a:rPr lang="en-US" sz="2000" dirty="0"/>
              <a:t>M</a:t>
            </a:r>
            <a:r>
              <a:rPr lang="en-US" sz="2000" baseline="-25000" dirty="0"/>
              <a:t>1</a:t>
            </a:r>
            <a:r>
              <a:rPr lang="en-US" sz="2000" dirty="0"/>
              <a:t>M</a:t>
            </a:r>
            <a:r>
              <a:rPr lang="en-US" sz="2000" baseline="-25000" dirty="0"/>
              <a:t>2</a:t>
            </a:r>
            <a:r>
              <a:rPr lang="en-US" sz="2000" dirty="0"/>
              <a:t>M</a:t>
            </a:r>
            <a:r>
              <a:rPr lang="en-US" sz="2000" baseline="-25000" dirty="0"/>
              <a:t>2</a:t>
            </a:r>
            <a:r>
              <a:rPr lang="en-US" sz="2000" dirty="0"/>
              <a:t>, M</a:t>
            </a:r>
            <a:r>
              <a:rPr lang="en-US" sz="2000" baseline="-25000" dirty="0"/>
              <a:t>1</a:t>
            </a:r>
            <a:r>
              <a:rPr lang="en-US" sz="2000" dirty="0"/>
              <a:t>M</a:t>
            </a:r>
            <a:r>
              <a:rPr lang="en-US" sz="2000" baseline="-25000" dirty="0"/>
              <a:t>1</a:t>
            </a:r>
            <a:r>
              <a:rPr lang="en-US" sz="2000" dirty="0"/>
              <a:t>M</a:t>
            </a:r>
            <a:r>
              <a:rPr lang="en-US" sz="2000" baseline="-25000" dirty="0"/>
              <a:t>2</a:t>
            </a:r>
            <a:r>
              <a:rPr lang="en-US" sz="2000" dirty="0"/>
              <a:t>m</a:t>
            </a:r>
            <a:r>
              <a:rPr lang="en-US" sz="2000" baseline="-25000" dirty="0"/>
              <a:t>2</a:t>
            </a:r>
            <a:r>
              <a:rPr lang="en-US" sz="2000" dirty="0"/>
              <a:t>, M</a:t>
            </a:r>
            <a:r>
              <a:rPr lang="en-US" sz="2000" baseline="-25000" dirty="0"/>
              <a:t>1</a:t>
            </a:r>
            <a:r>
              <a:rPr lang="en-US" sz="2000" dirty="0"/>
              <a:t>m</a:t>
            </a:r>
            <a:r>
              <a:rPr lang="en-US" sz="2000" baseline="-25000" dirty="0"/>
              <a:t>1</a:t>
            </a:r>
            <a:r>
              <a:rPr lang="en-US" sz="2000" dirty="0"/>
              <a:t>M</a:t>
            </a:r>
            <a:r>
              <a:rPr lang="en-US" sz="2000" baseline="-25000" dirty="0"/>
              <a:t>2</a:t>
            </a:r>
            <a:r>
              <a:rPr lang="en-US" sz="2000" dirty="0"/>
              <a:t>M</a:t>
            </a:r>
            <a:r>
              <a:rPr lang="en-US" sz="2000" baseline="-25000" dirty="0"/>
              <a:t>2</a:t>
            </a:r>
            <a:r>
              <a:rPr lang="en-US" sz="2000" dirty="0"/>
              <a:t>, M</a:t>
            </a:r>
            <a:r>
              <a:rPr lang="en-US" sz="2000" baseline="-25000" dirty="0"/>
              <a:t>1</a:t>
            </a:r>
            <a:r>
              <a:rPr lang="en-US" sz="2000" dirty="0"/>
              <a:t>M</a:t>
            </a:r>
            <a:r>
              <a:rPr lang="en-US" sz="2000" baseline="-25000" dirty="0"/>
              <a:t>1</a:t>
            </a:r>
            <a:r>
              <a:rPr lang="en-US" sz="2000" dirty="0"/>
              <a:t>m</a:t>
            </a:r>
            <a:r>
              <a:rPr lang="en-US" sz="2000" baseline="-25000" dirty="0"/>
              <a:t>2</a:t>
            </a:r>
            <a:r>
              <a:rPr lang="en-US" sz="2000" dirty="0"/>
              <a:t>m</a:t>
            </a:r>
            <a:r>
              <a:rPr lang="en-US" sz="2000" baseline="-25000" dirty="0"/>
              <a:t>2</a:t>
            </a:r>
            <a:r>
              <a:rPr lang="en-US" sz="2000" dirty="0"/>
              <a:t>, M</a:t>
            </a:r>
            <a:r>
              <a:rPr lang="en-US" sz="2000" baseline="-25000" dirty="0"/>
              <a:t>1</a:t>
            </a:r>
            <a:r>
              <a:rPr lang="en-US" sz="2000" dirty="0"/>
              <a:t>m</a:t>
            </a:r>
            <a:r>
              <a:rPr lang="en-US" sz="2000" baseline="-25000" dirty="0"/>
              <a:t>1</a:t>
            </a:r>
            <a:r>
              <a:rPr lang="en-US" sz="2000" dirty="0"/>
              <a:t>M</a:t>
            </a:r>
            <a:r>
              <a:rPr lang="en-US" sz="2000" baseline="-25000" dirty="0"/>
              <a:t>2</a:t>
            </a:r>
            <a:r>
              <a:rPr lang="en-US" sz="2000" dirty="0"/>
              <a:t>m</a:t>
            </a:r>
            <a:r>
              <a:rPr lang="en-US" sz="2000" baseline="-25000" dirty="0"/>
              <a:t>2</a:t>
            </a:r>
            <a:r>
              <a:rPr lang="en-US" sz="2000" dirty="0"/>
              <a:t>, m</a:t>
            </a:r>
            <a:r>
              <a:rPr lang="en-US" sz="2000" baseline="-25000" dirty="0"/>
              <a:t>1</a:t>
            </a:r>
            <a:r>
              <a:rPr lang="en-US" sz="2000" dirty="0"/>
              <a:t>m</a:t>
            </a:r>
            <a:r>
              <a:rPr lang="en-US" sz="2000" baseline="-25000" dirty="0"/>
              <a:t>1</a:t>
            </a:r>
            <a:r>
              <a:rPr lang="en-US" sz="2000" dirty="0"/>
              <a:t>M</a:t>
            </a:r>
            <a:r>
              <a:rPr lang="en-US" sz="2000" baseline="-25000" dirty="0"/>
              <a:t>2</a:t>
            </a:r>
            <a:r>
              <a:rPr lang="en-US" sz="2000" dirty="0"/>
              <a:t>M</a:t>
            </a:r>
            <a:r>
              <a:rPr lang="en-US" sz="2000" baseline="-25000" dirty="0"/>
              <a:t>2</a:t>
            </a:r>
            <a:r>
              <a:rPr lang="en-US" sz="2000" dirty="0"/>
              <a:t>, M</a:t>
            </a:r>
            <a:r>
              <a:rPr lang="en-US" sz="2000" baseline="-25000" dirty="0"/>
              <a:t>1</a:t>
            </a:r>
            <a:r>
              <a:rPr lang="en-US" sz="2000" dirty="0"/>
              <a:t>m</a:t>
            </a:r>
            <a:r>
              <a:rPr lang="en-US" sz="2000" baseline="-25000" dirty="0"/>
              <a:t>1</a:t>
            </a:r>
            <a:r>
              <a:rPr lang="en-US" sz="2000" dirty="0"/>
              <a:t>m</a:t>
            </a:r>
            <a:r>
              <a:rPr lang="en-US" sz="2000" baseline="-25000" dirty="0"/>
              <a:t>2</a:t>
            </a:r>
            <a:r>
              <a:rPr lang="en-US" sz="2000" dirty="0"/>
              <a:t>m</a:t>
            </a:r>
            <a:r>
              <a:rPr lang="en-US" sz="2000" baseline="-25000" dirty="0"/>
              <a:t>2</a:t>
            </a:r>
            <a:r>
              <a:rPr lang="en-US" sz="2000" dirty="0"/>
              <a:t>, m</a:t>
            </a:r>
            <a:r>
              <a:rPr lang="en-US" sz="2000" baseline="-25000" dirty="0"/>
              <a:t>1</a:t>
            </a:r>
            <a:r>
              <a:rPr lang="en-US" sz="2000" dirty="0"/>
              <a:t>m</a:t>
            </a:r>
            <a:r>
              <a:rPr lang="en-US" sz="2000" baseline="-25000" dirty="0"/>
              <a:t>1</a:t>
            </a:r>
            <a:r>
              <a:rPr lang="en-US" sz="2000" dirty="0"/>
              <a:t>M</a:t>
            </a:r>
            <a:r>
              <a:rPr lang="en-US" sz="2000" baseline="-25000" dirty="0"/>
              <a:t>2</a:t>
            </a:r>
            <a:r>
              <a:rPr lang="en-US" sz="2000" dirty="0"/>
              <a:t>m</a:t>
            </a:r>
            <a:r>
              <a:rPr lang="en-US" sz="2000" baseline="-25000" dirty="0"/>
              <a:t>2</a:t>
            </a:r>
            <a:r>
              <a:rPr lang="en-US" sz="2000" dirty="0"/>
              <a:t> </a:t>
            </a:r>
            <a:r>
              <a:rPr lang="en-US" sz="2000" dirty="0" err="1"/>
              <a:t>akan</a:t>
            </a:r>
            <a:r>
              <a:rPr lang="en-US" sz="2000" dirty="0"/>
              <a:t> </a:t>
            </a:r>
            <a:r>
              <a:rPr lang="en-US" sz="2000" dirty="0" err="1"/>
              <a:t>menghasilkan</a:t>
            </a:r>
            <a:r>
              <a:rPr lang="en-US" sz="2000" dirty="0"/>
              <a:t> </a:t>
            </a:r>
            <a:r>
              <a:rPr lang="en-US" sz="2000" dirty="0" err="1"/>
              <a:t>sekam</a:t>
            </a:r>
            <a:r>
              <a:rPr lang="en-US" sz="2000" dirty="0"/>
              <a:t> </a:t>
            </a:r>
            <a:r>
              <a:rPr lang="en-US" sz="2000" dirty="0" err="1"/>
              <a:t>merah</a:t>
            </a:r>
            <a:r>
              <a:rPr lang="en-US" sz="2000" dirty="0"/>
              <a:t>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 err="1"/>
              <a:t>Genotipe</a:t>
            </a:r>
            <a:r>
              <a:rPr lang="en-US" sz="2000" dirty="0"/>
              <a:t> m</a:t>
            </a:r>
            <a:r>
              <a:rPr lang="en-US" sz="2000" baseline="-25000" dirty="0"/>
              <a:t>1</a:t>
            </a:r>
            <a:r>
              <a:rPr lang="en-US" sz="2000" dirty="0"/>
              <a:t>m</a:t>
            </a:r>
            <a:r>
              <a:rPr lang="en-US" sz="2000" baseline="-25000" dirty="0"/>
              <a:t>1</a:t>
            </a:r>
            <a:r>
              <a:rPr lang="en-US" sz="2000" dirty="0"/>
              <a:t>m</a:t>
            </a:r>
            <a:r>
              <a:rPr lang="en-US" sz="2000" baseline="-25000" dirty="0"/>
              <a:t>2</a:t>
            </a:r>
            <a:r>
              <a:rPr lang="en-US" sz="2000" dirty="0"/>
              <a:t>m</a:t>
            </a:r>
            <a:r>
              <a:rPr lang="en-US" sz="2000" baseline="-25000" dirty="0"/>
              <a:t>2</a:t>
            </a:r>
            <a:r>
              <a:rPr lang="en-US" sz="2000" dirty="0"/>
              <a:t> </a:t>
            </a:r>
            <a:r>
              <a:rPr lang="en-US" sz="2000" dirty="0" err="1"/>
              <a:t>akan</a:t>
            </a:r>
            <a:r>
              <a:rPr lang="en-US" sz="2000" dirty="0"/>
              <a:t> </a:t>
            </a:r>
            <a:r>
              <a:rPr lang="en-US" sz="2000" dirty="0" err="1"/>
              <a:t>menghasilkan</a:t>
            </a:r>
            <a:r>
              <a:rPr lang="en-US" sz="2000" dirty="0"/>
              <a:t> </a:t>
            </a:r>
            <a:r>
              <a:rPr lang="en-US" sz="2000" dirty="0" err="1"/>
              <a:t>sekam</a:t>
            </a:r>
            <a:r>
              <a:rPr lang="en-US" sz="2000" dirty="0"/>
              <a:t> </a:t>
            </a:r>
            <a:r>
              <a:rPr lang="en-US" sz="2000" dirty="0" err="1"/>
              <a:t>putih</a:t>
            </a:r>
            <a:r>
              <a:rPr lang="en-US" sz="2000" dirty="0"/>
              <a:t>.</a:t>
            </a:r>
          </a:p>
        </p:txBody>
      </p:sp>
      <p:sp>
        <p:nvSpPr>
          <p:cNvPr id="5" name="Title 1">
            <a:extLst>
              <a:ext uri="{FF2B5EF4-FFF2-40B4-BE49-F238E27FC236}">
                <a16:creationId xmlns="" xmlns:a16="http://schemas.microsoft.com/office/drawing/2014/main" id="{C6A1C812-4D62-4F19-9115-5DA2ADEF9E52}"/>
              </a:ext>
            </a:extLst>
          </p:cNvPr>
          <p:cNvSpPr txBox="1">
            <a:spLocks/>
          </p:cNvSpPr>
          <p:nvPr/>
        </p:nvSpPr>
        <p:spPr>
          <a:xfrm>
            <a:off x="533400" y="342900"/>
            <a:ext cx="8001000" cy="480060"/>
          </a:xfrm>
          <a:prstGeom prst="rect">
            <a:avLst/>
          </a:prstGeom>
          <a:noFill/>
        </p:spPr>
        <p:txBody>
          <a:bodyPr vert="horz" lIns="93360" tIns="46680" rIns="93360" bIns="46680" rtlCol="0" anchor="ctr">
            <a:noAutofit/>
          </a:bodyPr>
          <a:lstStyle>
            <a:lvl1pPr algn="l" defTabSz="93360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742950" lvl="0" indent="-742950">
              <a:buFont typeface="+mj-lt"/>
              <a:buAutoNum type="alphaUcPeriod" startAt="4"/>
            </a:pPr>
            <a:r>
              <a:rPr lang="en-US" sz="3200" b="1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PENYIMPANGAN SEMU HUKUM MENDEL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" y="4302321"/>
            <a:ext cx="9143245" cy="841179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="" xmlns:a16="http://schemas.microsoft.com/office/drawing/2014/main" id="{ADC57F00-16EC-4782-BF00-CE963DD04F5E}"/>
              </a:ext>
            </a:extLst>
          </p:cNvPr>
          <p:cNvSpPr txBox="1">
            <a:spLocks/>
          </p:cNvSpPr>
          <p:nvPr/>
        </p:nvSpPr>
        <p:spPr>
          <a:xfrm>
            <a:off x="445561" y="895596"/>
            <a:ext cx="7555439" cy="39839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3360" tIns="46680" rIns="93360" bIns="46680" rtlCol="0" anchor="ctr">
            <a:noAutofit/>
          </a:bodyPr>
          <a:lstStyle>
            <a:lvl1pPr algn="l" defTabSz="93360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id-ID" sz="2400" b="1" dirty="0" smtClean="0">
                <a:latin typeface="Calibri" pitchFamily="34" charset="0"/>
                <a:cs typeface="Calibri" pitchFamily="34" charset="0"/>
              </a:rPr>
              <a:t>Polimeri</a:t>
            </a:r>
            <a:endParaRPr lang="en-US" sz="2400" b="1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9809773"/>
      </p:ext>
    </p:extLst>
  </p:cSld>
  <p:clrMapOvr>
    <a:masterClrMapping/>
  </p:clrMapOvr>
  <p:transition spd="slow">
    <p:wipe dir="d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E12BF603-713E-4463-9476-5AFF04DB3D05}"/>
              </a:ext>
            </a:extLst>
          </p:cNvPr>
          <p:cNvSpPr/>
          <p:nvPr/>
        </p:nvSpPr>
        <p:spPr>
          <a:xfrm>
            <a:off x="4880265" y="1230451"/>
            <a:ext cx="3695700" cy="3170099"/>
          </a:xfrm>
          <a:prstGeom prst="rect">
            <a:avLst/>
          </a:prstGeom>
        </p:spPr>
        <p:txBody>
          <a:bodyPr wrap="square" numCol="1" spcCol="0">
            <a:spAutoFit/>
          </a:bodyPr>
          <a:lstStyle/>
          <a:p>
            <a:pPr marL="514350" indent="-514350">
              <a:spcBef>
                <a:spcPts val="600"/>
              </a:spcBef>
              <a:buFont typeface="+mj-lt"/>
              <a:buAutoNum type="arabicPeriod" startAt="3"/>
            </a:pPr>
            <a:r>
              <a:rPr lang="fi-FI" sz="2000" dirty="0"/>
              <a:t>Gandum berkulit biji hitam (HHkk) disilangkan dengan gandum berbiji kulit kuning (hhKK). Keturunan pertama 100% berkulit hitam. Keturunan kedua (F2) terdiri atas hitam, kuning, dan putih. Frekuensi turunan berkulit kuning adalah . . . .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E864AC75-4CCB-4C3C-AB05-85A45FDD6A95}"/>
              </a:ext>
            </a:extLst>
          </p:cNvPr>
          <p:cNvSpPr/>
          <p:nvPr/>
        </p:nvSpPr>
        <p:spPr>
          <a:xfrm>
            <a:off x="533400" y="1230451"/>
            <a:ext cx="3848101" cy="2939266"/>
          </a:xfrm>
          <a:prstGeom prst="rect">
            <a:avLst/>
          </a:prstGeom>
        </p:spPr>
        <p:txBody>
          <a:bodyPr wrap="square" numCol="1" spcCol="0">
            <a:spAutoFit/>
          </a:bodyPr>
          <a:lstStyle/>
          <a:p>
            <a:pPr marL="514350" indent="-514350">
              <a:spcBef>
                <a:spcPts val="600"/>
              </a:spcBef>
              <a:buFont typeface="+mj-lt"/>
              <a:buAutoNum type="arabicPeriod"/>
            </a:pPr>
            <a:r>
              <a:rPr lang="fi-FI" sz="2000" dirty="0"/>
              <a:t>Tikus jantan bulu hitam yang induk betinanya bulu putih disilangkan dengan tikus putih. Keturunannya bersifat . . . . </a:t>
            </a:r>
          </a:p>
          <a:p>
            <a:pPr marL="514350" indent="-514350">
              <a:spcBef>
                <a:spcPts val="600"/>
              </a:spcBef>
              <a:buFont typeface="+mj-lt"/>
              <a:buAutoNum type="arabicPeriod"/>
            </a:pPr>
            <a:r>
              <a:rPr lang="fi-FI" sz="2000" dirty="0"/>
              <a:t>Berapakah macam gamet dari individu bergenotipe KkPpLLMM? Tuliskan macam gametnya.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" y="4302321"/>
            <a:ext cx="9143245" cy="841179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609600" y="400050"/>
            <a:ext cx="7848600" cy="54887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b="1" smtClean="0"/>
              <a:t>Kuis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1448861789"/>
      </p:ext>
    </p:extLst>
  </p:cSld>
  <p:clrMapOvr>
    <a:masterClrMapping/>
  </p:clrMapOvr>
  <p:transition spd="slow"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ile:Peas in pods - Studio.jpg">
            <a:extLst>
              <a:ext uri="{FF2B5EF4-FFF2-40B4-BE49-F238E27FC236}">
                <a16:creationId xmlns="" xmlns:a16="http://schemas.microsoft.com/office/drawing/2014/main" id="{F82F5D2D-1E8E-4A94-823A-BA1B4CAAF78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37" b="27907"/>
          <a:stretch/>
        </p:blipFill>
        <p:spPr bwMode="auto">
          <a:xfrm>
            <a:off x="0" y="1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E:\ELISA\ERLANGGA LISA\2017\TEMPLATE PPT\SMA Biologi Irna kelompok peminatan\SMA Biologi Irna kelompok peminata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02125"/>
            <a:ext cx="9144000" cy="841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>
            <a:hlinkClick r:id="rId4"/>
            <a:extLst>
              <a:ext uri="{FF2B5EF4-FFF2-40B4-BE49-F238E27FC236}">
                <a16:creationId xmlns="" xmlns:a16="http://schemas.microsoft.com/office/drawing/2014/main" id="{D5BF3192-8A33-476C-8298-2FACB0CDCF8B}"/>
              </a:ext>
            </a:extLst>
          </p:cNvPr>
          <p:cNvSpPr/>
          <p:nvPr/>
        </p:nvSpPr>
        <p:spPr>
          <a:xfrm>
            <a:off x="4953000" y="4464863"/>
            <a:ext cx="248683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i="1" dirty="0" err="1">
                <a:solidFill>
                  <a:schemeClr val="bg1"/>
                </a:solidFill>
              </a:rPr>
              <a:t>Sumber</a:t>
            </a:r>
            <a:r>
              <a:rPr lang="en-US" sz="1200" i="1" dirty="0">
                <a:solidFill>
                  <a:schemeClr val="bg1"/>
                </a:solidFill>
              </a:rPr>
              <a:t>: commons.Wikimedia.org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" y="4302321"/>
            <a:ext cx="9143245" cy="841179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1105998" y="474980"/>
            <a:ext cx="5080259" cy="3047999"/>
            <a:chOff x="422910" y="209551"/>
            <a:chExt cx="5080259" cy="3047999"/>
          </a:xfrm>
        </p:grpSpPr>
        <p:sp>
          <p:nvSpPr>
            <p:cNvPr id="11" name="Title 1"/>
            <p:cNvSpPr txBox="1">
              <a:spLocks/>
            </p:cNvSpPr>
            <p:nvPr/>
          </p:nvSpPr>
          <p:spPr>
            <a:xfrm>
              <a:off x="422910" y="209551"/>
              <a:ext cx="2167890" cy="881262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l"/>
              <a:r>
                <a:rPr lang="id-ID" sz="4800" b="1" dirty="0" smtClean="0">
                  <a:solidFill>
                    <a:srgbClr val="002060"/>
                  </a:solidFill>
                  <a:latin typeface="+mn-lt"/>
                </a:rPr>
                <a:t>BAB 5</a:t>
              </a:r>
              <a:endParaRPr lang="id-ID" sz="4800" b="1" dirty="0">
                <a:solidFill>
                  <a:srgbClr val="002060"/>
                </a:solidFill>
                <a:latin typeface="+mn-lt"/>
              </a:endParaRPr>
            </a:p>
          </p:txBody>
        </p:sp>
        <p:sp>
          <p:nvSpPr>
            <p:cNvPr id="12" name="Title 1"/>
            <p:cNvSpPr txBox="1">
              <a:spLocks/>
            </p:cNvSpPr>
            <p:nvPr/>
          </p:nvSpPr>
          <p:spPr>
            <a:xfrm>
              <a:off x="457200" y="947537"/>
              <a:ext cx="5045969" cy="2310013"/>
            </a:xfrm>
            <a:prstGeom prst="rect">
              <a:avLst/>
            </a:prstGeom>
            <a:solidFill>
              <a:srgbClr val="FFFFFF">
                <a:alpha val="65098"/>
              </a:srgbClr>
            </a:solidFill>
          </p:spPr>
          <p:txBody>
            <a:bodyPr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l"/>
              <a:r>
                <a:rPr lang="id-ID" sz="3600" b="1" dirty="0" smtClean="0">
                  <a:solidFill>
                    <a:srgbClr val="002060"/>
                  </a:solidFill>
                  <a:latin typeface="+mn-lt"/>
                </a:rPr>
                <a:t>HUKUM MENDEL DAN </a:t>
              </a:r>
              <a:r>
                <a:rPr lang="id-ID" sz="3600" b="1" dirty="0" smtClean="0">
                  <a:solidFill>
                    <a:srgbClr val="002060"/>
                  </a:solidFill>
                  <a:latin typeface="+mn-lt"/>
                </a:rPr>
                <a:t>PENYIMPANGAN </a:t>
              </a:r>
              <a:r>
                <a:rPr lang="id-ID" sz="3600" b="1" dirty="0" smtClean="0">
                  <a:solidFill>
                    <a:srgbClr val="002060"/>
                  </a:solidFill>
                  <a:latin typeface="+mn-lt"/>
                </a:rPr>
                <a:t>SEMU HUKUM MENDEL</a:t>
              </a:r>
              <a:endParaRPr lang="id-ID" sz="3600" b="1" dirty="0">
                <a:solidFill>
                  <a:srgbClr val="002060"/>
                </a:solidFill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54172520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E864AC75-4CCB-4C3C-AB05-85A45FDD6A95}"/>
              </a:ext>
            </a:extLst>
          </p:cNvPr>
          <p:cNvSpPr/>
          <p:nvPr/>
        </p:nvSpPr>
        <p:spPr>
          <a:xfrm>
            <a:off x="533399" y="1230451"/>
            <a:ext cx="4038601" cy="3170099"/>
          </a:xfrm>
          <a:prstGeom prst="rect">
            <a:avLst/>
          </a:prstGeom>
        </p:spPr>
        <p:txBody>
          <a:bodyPr wrap="square" numCol="1" spcCol="0">
            <a:spAutoFit/>
          </a:bodyPr>
          <a:lstStyle/>
          <a:p>
            <a:pPr marL="514350" indent="-514350">
              <a:spcBef>
                <a:spcPts val="600"/>
              </a:spcBef>
              <a:buFont typeface="+mj-lt"/>
              <a:buAutoNum type="arabicPeriod" startAt="4"/>
            </a:pPr>
            <a:r>
              <a:rPr lang="fi-FI" sz="2000" dirty="0"/>
              <a:t>Jika pada bunga M merupakan gen untuk warna merah, m untuk warna putih, O merupakan gen penghambat timbulnya warna, dan o merupakan gen pendorong munculnya warna. Pembastaran antara individu MmOo akan memiliki rasio </a:t>
            </a:r>
            <a:r>
              <a:rPr lang="fi-FI" sz="2000" dirty="0" smtClean="0"/>
              <a:t>keturunan</a:t>
            </a:r>
            <a:r>
              <a:rPr lang="id-ID" sz="2000" dirty="0"/>
              <a:t> </a:t>
            </a:r>
            <a:r>
              <a:rPr lang="fi-FI" sz="2000" dirty="0" smtClean="0"/>
              <a:t>. </a:t>
            </a:r>
            <a:r>
              <a:rPr lang="fi-FI" sz="2000" dirty="0"/>
              <a:t>. . .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E2745D9A-9EF5-4C18-A0F0-92315C291614}"/>
              </a:ext>
            </a:extLst>
          </p:cNvPr>
          <p:cNvSpPr/>
          <p:nvPr/>
        </p:nvSpPr>
        <p:spPr>
          <a:xfrm>
            <a:off x="5029200" y="1230450"/>
            <a:ext cx="3429000" cy="2246769"/>
          </a:xfrm>
          <a:prstGeom prst="rect">
            <a:avLst/>
          </a:prstGeom>
        </p:spPr>
        <p:txBody>
          <a:bodyPr wrap="square" numCol="1" spcCol="0">
            <a:spAutoFit/>
          </a:bodyPr>
          <a:lstStyle/>
          <a:p>
            <a:pPr marL="514350" indent="-514350">
              <a:spcBef>
                <a:spcPts val="600"/>
              </a:spcBef>
              <a:buFont typeface="+mj-lt"/>
              <a:buAutoNum type="arabicPeriod" startAt="5"/>
            </a:pPr>
            <a:r>
              <a:rPr lang="fi-FI" sz="2000" dirty="0"/>
              <a:t>Perkawinan antar sesama ayam berpial walnut menghasilkan keturunan 3 walnut dan 1 biji. Hal ini berarti genotipe parentalnya adalah . . . 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" y="4302321"/>
            <a:ext cx="9143245" cy="841179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09600" y="400050"/>
            <a:ext cx="7848600" cy="548879"/>
          </a:xfrm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US" sz="3200" b="1" dirty="0" err="1"/>
              <a:t>Kuis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1876610699"/>
      </p:ext>
    </p:extLst>
  </p:cSld>
  <p:clrMapOvr>
    <a:masterClrMapping/>
  </p:clrMapOvr>
  <p:transition spd="slow"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ile:Sexlinked inheritance white.jpg">
            <a:extLst>
              <a:ext uri="{FF2B5EF4-FFF2-40B4-BE49-F238E27FC236}">
                <a16:creationId xmlns="" xmlns:a16="http://schemas.microsoft.com/office/drawing/2014/main" id="{A01607CB-BF45-48F7-809D-CFB4DCC29D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1187192"/>
            <a:ext cx="3681008" cy="3365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" y="4302321"/>
            <a:ext cx="9143245" cy="841179"/>
          </a:xfrm>
          <a:prstGeom prst="rect">
            <a:avLst/>
          </a:prstGeom>
        </p:spPr>
      </p:pic>
      <p:sp>
        <p:nvSpPr>
          <p:cNvPr id="7" name="Rectangle 6">
            <a:hlinkClick r:id="rId5"/>
            <a:extLst>
              <a:ext uri="{FF2B5EF4-FFF2-40B4-BE49-F238E27FC236}">
                <a16:creationId xmlns="" xmlns:a16="http://schemas.microsoft.com/office/drawing/2014/main" id="{2447DA9A-9C81-4A98-BC5B-07E4DC22A106}"/>
              </a:ext>
            </a:extLst>
          </p:cNvPr>
          <p:cNvSpPr/>
          <p:nvPr/>
        </p:nvSpPr>
        <p:spPr>
          <a:xfrm>
            <a:off x="5133165" y="4552950"/>
            <a:ext cx="248683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i="1" dirty="0" err="1">
                <a:solidFill>
                  <a:srgbClr val="0000CC"/>
                </a:solidFill>
              </a:rPr>
              <a:t>Sumber</a:t>
            </a:r>
            <a:r>
              <a:rPr lang="en-US" sz="1200" i="1" dirty="0">
                <a:solidFill>
                  <a:srgbClr val="0000CC"/>
                </a:solidFill>
              </a:rPr>
              <a:t>: commons.Wikimedia.org</a:t>
            </a:r>
          </a:p>
        </p:txBody>
      </p:sp>
      <p:sp>
        <p:nvSpPr>
          <p:cNvPr id="9" name="Rectangle 8"/>
          <p:cNvSpPr/>
          <p:nvPr/>
        </p:nvSpPr>
        <p:spPr>
          <a:xfrm>
            <a:off x="1600200" y="292953"/>
            <a:ext cx="5715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rgbClr val="009900"/>
                </a:solidFill>
              </a:rPr>
              <a:t>APA YANG ANDA KETAHUI TENTANG </a:t>
            </a:r>
            <a:r>
              <a:rPr lang="id-ID" sz="2400" b="1" dirty="0" smtClean="0">
                <a:solidFill>
                  <a:srgbClr val="009900"/>
                </a:solidFill>
              </a:rPr>
              <a:t>HUKUM PEWARISAN SIFAT</a:t>
            </a:r>
            <a:r>
              <a:rPr lang="en-US" sz="2400" b="1" dirty="0" smtClean="0">
                <a:solidFill>
                  <a:srgbClr val="009900"/>
                </a:solidFill>
              </a:rPr>
              <a:t>?</a:t>
            </a:r>
            <a:endParaRPr lang="en-US" sz="2400" dirty="0">
              <a:solidFill>
                <a:srgbClr val="00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1806214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533400" y="342900"/>
            <a:ext cx="8001000" cy="480060"/>
          </a:xfrm>
          <a:prstGeom prst="rect">
            <a:avLst/>
          </a:prstGeom>
          <a:noFill/>
        </p:spPr>
        <p:txBody>
          <a:bodyPr vert="horz" lIns="93360" tIns="46680" rIns="93360" bIns="46680" rtlCol="0" anchor="ctr">
            <a:noAutofit/>
          </a:bodyPr>
          <a:lstStyle>
            <a:lvl1pPr algn="l" defTabSz="93360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742950" lvl="0" indent="-742950">
              <a:buFont typeface="+mj-lt"/>
              <a:buAutoNum type="alphaUcPeriod"/>
            </a:pPr>
            <a:r>
              <a:rPr lang="en-US" sz="3200" b="1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TEORI HUKUM PEWARISAN SIFAT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Rounded Rectangle 9">
            <a:extLst>
              <a:ext uri="{FF2B5EF4-FFF2-40B4-BE49-F238E27FC236}">
                <a16:creationId xmlns="" xmlns:a16="http://schemas.microsoft.com/office/drawing/2014/main" id="{D6D16394-482F-4575-9BAF-5AFE7B6ECB7A}"/>
              </a:ext>
            </a:extLst>
          </p:cNvPr>
          <p:cNvSpPr/>
          <p:nvPr/>
        </p:nvSpPr>
        <p:spPr>
          <a:xfrm>
            <a:off x="304800" y="1200150"/>
            <a:ext cx="2260785" cy="571500"/>
          </a:xfrm>
          <a:prstGeom prst="roundRect">
            <a:avLst/>
          </a:prstGeom>
          <a:ln w="571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/>
              <a:t>Teori</a:t>
            </a:r>
            <a:r>
              <a:rPr lang="en-US" dirty="0"/>
              <a:t> </a:t>
            </a:r>
            <a:r>
              <a:rPr lang="en-US" dirty="0" err="1"/>
              <a:t>Darah</a:t>
            </a:r>
            <a:endParaRPr lang="en-US" dirty="0"/>
          </a:p>
        </p:txBody>
      </p:sp>
      <p:sp>
        <p:nvSpPr>
          <p:cNvPr id="10" name="Rounded Rectangle 10">
            <a:extLst>
              <a:ext uri="{FF2B5EF4-FFF2-40B4-BE49-F238E27FC236}">
                <a16:creationId xmlns="" xmlns:a16="http://schemas.microsoft.com/office/drawing/2014/main" id="{281DDDC4-2827-4EFB-B168-29B416390937}"/>
              </a:ext>
            </a:extLst>
          </p:cNvPr>
          <p:cNvSpPr/>
          <p:nvPr/>
        </p:nvSpPr>
        <p:spPr>
          <a:xfrm>
            <a:off x="304799" y="2124449"/>
            <a:ext cx="2260785" cy="571500"/>
          </a:xfrm>
          <a:prstGeom prst="roundRect">
            <a:avLst/>
          </a:prstGeom>
          <a:ln w="571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/>
              <a:t>Teori</a:t>
            </a:r>
            <a:r>
              <a:rPr lang="en-US" dirty="0"/>
              <a:t> </a:t>
            </a:r>
            <a:r>
              <a:rPr lang="en-US" dirty="0" err="1"/>
              <a:t>Preformasi</a:t>
            </a:r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DF18A030-245B-49BD-90EB-69E75D6CAAAF}"/>
              </a:ext>
            </a:extLst>
          </p:cNvPr>
          <p:cNvSpPr/>
          <p:nvPr/>
        </p:nvSpPr>
        <p:spPr>
          <a:xfrm>
            <a:off x="2597711" y="1134990"/>
            <a:ext cx="640955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000" dirty="0"/>
              <a:t>Pewarisan sifat dibawa oleh darah, teori ini gugur setelah ditemukannya transfusi darah.</a:t>
            </a:r>
            <a:endParaRPr lang="en-US" sz="2000" dirty="0"/>
          </a:p>
        </p:txBody>
      </p:sp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44512874-725D-4446-BC89-A027DF236834}"/>
              </a:ext>
            </a:extLst>
          </p:cNvPr>
          <p:cNvSpPr/>
          <p:nvPr/>
        </p:nvSpPr>
        <p:spPr>
          <a:xfrm>
            <a:off x="2597710" y="2056256"/>
            <a:ext cx="643029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000" dirty="0" err="1"/>
              <a:t>Adanya</a:t>
            </a:r>
            <a:r>
              <a:rPr lang="es-ES" sz="2000" dirty="0"/>
              <a:t> </a:t>
            </a:r>
            <a:r>
              <a:rPr lang="es-ES" sz="2000" dirty="0" err="1"/>
              <a:t>makhluk</a:t>
            </a:r>
            <a:r>
              <a:rPr lang="es-ES" sz="2000" dirty="0"/>
              <a:t> </a:t>
            </a:r>
            <a:r>
              <a:rPr lang="es-ES" sz="2000" dirty="0" err="1"/>
              <a:t>hidup</a:t>
            </a:r>
            <a:r>
              <a:rPr lang="es-ES" sz="2000" dirty="0"/>
              <a:t> </a:t>
            </a:r>
            <a:r>
              <a:rPr lang="es-ES" sz="2000" dirty="0" err="1"/>
              <a:t>kecil</a:t>
            </a:r>
            <a:r>
              <a:rPr lang="es-ES" sz="2000" dirty="0"/>
              <a:t> di </a:t>
            </a:r>
            <a:r>
              <a:rPr lang="es-ES" sz="2000" dirty="0" err="1"/>
              <a:t>dalam</a:t>
            </a:r>
            <a:r>
              <a:rPr lang="es-ES" sz="2000" dirty="0"/>
              <a:t> </a:t>
            </a:r>
            <a:r>
              <a:rPr lang="es-ES" sz="2000" dirty="0" err="1"/>
              <a:t>gamet</a:t>
            </a:r>
            <a:r>
              <a:rPr lang="es-ES" sz="2000" dirty="0"/>
              <a:t> </a:t>
            </a:r>
            <a:r>
              <a:rPr lang="es-ES" sz="2000" dirty="0" err="1"/>
              <a:t>sebagai</a:t>
            </a:r>
            <a:r>
              <a:rPr lang="es-ES" sz="2000" dirty="0"/>
              <a:t> </a:t>
            </a:r>
            <a:r>
              <a:rPr lang="es-ES" sz="2000" dirty="0" err="1"/>
              <a:t>calon</a:t>
            </a:r>
            <a:r>
              <a:rPr lang="es-ES" sz="2000" dirty="0"/>
              <a:t> </a:t>
            </a:r>
            <a:r>
              <a:rPr lang="es-ES" sz="2000" dirty="0" err="1"/>
              <a:t>individu</a:t>
            </a:r>
            <a:r>
              <a:rPr lang="es-ES" sz="2000" dirty="0"/>
              <a:t> </a:t>
            </a:r>
            <a:r>
              <a:rPr lang="es-ES" sz="2000" dirty="0" err="1"/>
              <a:t>baru</a:t>
            </a:r>
            <a:endParaRPr lang="es-ES" sz="2000" dirty="0"/>
          </a:p>
        </p:txBody>
      </p:sp>
      <p:sp>
        <p:nvSpPr>
          <p:cNvPr id="13" name="Rounded Rectangle 10">
            <a:extLst>
              <a:ext uri="{FF2B5EF4-FFF2-40B4-BE49-F238E27FC236}">
                <a16:creationId xmlns="" xmlns:a16="http://schemas.microsoft.com/office/drawing/2014/main" id="{315B5191-94F1-49C0-AE84-79741B0091BA}"/>
              </a:ext>
            </a:extLst>
          </p:cNvPr>
          <p:cNvSpPr/>
          <p:nvPr/>
        </p:nvSpPr>
        <p:spPr>
          <a:xfrm>
            <a:off x="303107" y="2977522"/>
            <a:ext cx="2260785" cy="571500"/>
          </a:xfrm>
          <a:prstGeom prst="roundRect">
            <a:avLst/>
          </a:prstGeom>
          <a:ln w="571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err="1"/>
              <a:t>Teori</a:t>
            </a:r>
            <a:r>
              <a:rPr lang="es-ES" dirty="0"/>
              <a:t> </a:t>
            </a:r>
            <a:r>
              <a:rPr lang="es-ES" dirty="0" err="1"/>
              <a:t>Epigenesis</a:t>
            </a:r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="" xmlns:a16="http://schemas.microsoft.com/office/drawing/2014/main" id="{7B66AB9E-C216-48F9-8D1E-0864F00B86F7}"/>
              </a:ext>
            </a:extLst>
          </p:cNvPr>
          <p:cNvSpPr/>
          <p:nvPr/>
        </p:nvSpPr>
        <p:spPr>
          <a:xfrm>
            <a:off x="2596018" y="2909329"/>
            <a:ext cx="643029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000" dirty="0"/>
              <a:t>Sel </a:t>
            </a:r>
            <a:r>
              <a:rPr lang="es-ES" sz="2000" dirty="0" err="1"/>
              <a:t>telur</a:t>
            </a:r>
            <a:r>
              <a:rPr lang="es-ES" sz="2000" dirty="0"/>
              <a:t> yang </a:t>
            </a:r>
            <a:r>
              <a:rPr lang="es-ES" sz="2000" dirty="0" err="1"/>
              <a:t>telah</a:t>
            </a:r>
            <a:r>
              <a:rPr lang="es-ES" sz="2000" dirty="0"/>
              <a:t> </a:t>
            </a:r>
            <a:r>
              <a:rPr lang="es-ES" sz="2000" dirty="0" err="1"/>
              <a:t>dibuahi</a:t>
            </a:r>
            <a:r>
              <a:rPr lang="es-ES" sz="2000" dirty="0"/>
              <a:t> </a:t>
            </a:r>
            <a:r>
              <a:rPr lang="es-ES" sz="2000" dirty="0" err="1"/>
              <a:t>sperma</a:t>
            </a:r>
            <a:r>
              <a:rPr lang="es-ES" sz="2000" dirty="0"/>
              <a:t> </a:t>
            </a:r>
            <a:r>
              <a:rPr lang="es-ES" sz="2000" dirty="0" err="1"/>
              <a:t>akan</a:t>
            </a:r>
            <a:r>
              <a:rPr lang="es-ES" sz="2000" dirty="0"/>
              <a:t> </a:t>
            </a:r>
            <a:r>
              <a:rPr lang="es-ES" sz="2000" dirty="0" err="1"/>
              <a:t>mengalami</a:t>
            </a:r>
            <a:r>
              <a:rPr lang="es-ES" sz="2000" dirty="0"/>
              <a:t> </a:t>
            </a:r>
            <a:r>
              <a:rPr lang="es-ES" sz="2000" dirty="0" err="1"/>
              <a:t>pertumbuhan</a:t>
            </a:r>
            <a:r>
              <a:rPr lang="es-ES" sz="2000" dirty="0"/>
              <a:t> </a:t>
            </a:r>
            <a:r>
              <a:rPr lang="es-ES" sz="2000" dirty="0" err="1"/>
              <a:t>sedikit</a:t>
            </a:r>
            <a:r>
              <a:rPr lang="es-ES" sz="2000" dirty="0"/>
              <a:t> </a:t>
            </a:r>
            <a:r>
              <a:rPr lang="es-ES" sz="2000" dirty="0" err="1"/>
              <a:t>demi</a:t>
            </a:r>
            <a:r>
              <a:rPr lang="es-ES" sz="2000" dirty="0"/>
              <a:t> </a:t>
            </a:r>
            <a:r>
              <a:rPr lang="es-ES" sz="2000" dirty="0" err="1"/>
              <a:t>sedikit</a:t>
            </a:r>
            <a:endParaRPr lang="en-US" sz="2000" dirty="0"/>
          </a:p>
        </p:txBody>
      </p:sp>
      <p:sp>
        <p:nvSpPr>
          <p:cNvPr id="15" name="Rounded Rectangle 10">
            <a:extLst>
              <a:ext uri="{FF2B5EF4-FFF2-40B4-BE49-F238E27FC236}">
                <a16:creationId xmlns="" xmlns:a16="http://schemas.microsoft.com/office/drawing/2014/main" id="{B2DB191D-77F7-4CA3-A472-E5435EC9395D}"/>
              </a:ext>
            </a:extLst>
          </p:cNvPr>
          <p:cNvSpPr/>
          <p:nvPr/>
        </p:nvSpPr>
        <p:spPr>
          <a:xfrm>
            <a:off x="303107" y="3898788"/>
            <a:ext cx="2260785" cy="571500"/>
          </a:xfrm>
          <a:prstGeom prst="roundRect">
            <a:avLst/>
          </a:prstGeom>
          <a:ln w="571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err="1"/>
              <a:t>Teori</a:t>
            </a:r>
            <a:r>
              <a:rPr lang="es-ES" dirty="0"/>
              <a:t> </a:t>
            </a:r>
            <a:r>
              <a:rPr lang="es-ES" dirty="0" err="1"/>
              <a:t>Heckel</a:t>
            </a:r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="" xmlns:a16="http://schemas.microsoft.com/office/drawing/2014/main" id="{5829A1F0-42E6-4BDD-84D3-529C4C09C538}"/>
              </a:ext>
            </a:extLst>
          </p:cNvPr>
          <p:cNvSpPr/>
          <p:nvPr/>
        </p:nvSpPr>
        <p:spPr>
          <a:xfrm>
            <a:off x="2596018" y="3830595"/>
            <a:ext cx="643029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000" dirty="0" err="1"/>
              <a:t>Substansi</a:t>
            </a:r>
            <a:r>
              <a:rPr lang="es-ES" sz="2000" dirty="0"/>
              <a:t> inti </a:t>
            </a:r>
            <a:r>
              <a:rPr lang="es-ES" sz="2000" dirty="0" err="1"/>
              <a:t>dari</a:t>
            </a:r>
            <a:r>
              <a:rPr lang="es-ES" sz="2000" dirty="0"/>
              <a:t> </a:t>
            </a:r>
            <a:r>
              <a:rPr lang="es-ES" sz="2000" dirty="0" err="1"/>
              <a:t>spermatozoa</a:t>
            </a:r>
            <a:r>
              <a:rPr lang="es-ES" sz="2000" dirty="0"/>
              <a:t> yang </a:t>
            </a:r>
            <a:r>
              <a:rPr lang="es-ES" sz="2000" dirty="0" err="1"/>
              <a:t>bertanggung</a:t>
            </a:r>
            <a:r>
              <a:rPr lang="es-ES" sz="2000" dirty="0"/>
              <a:t> </a:t>
            </a:r>
            <a:r>
              <a:rPr lang="es-ES" sz="2000" dirty="0" err="1"/>
              <a:t>jawab</a:t>
            </a:r>
            <a:r>
              <a:rPr lang="es-ES" sz="2000" dirty="0"/>
              <a:t> atas </a:t>
            </a:r>
            <a:r>
              <a:rPr lang="es-ES" sz="2000" dirty="0" err="1"/>
              <a:t>pewarisan</a:t>
            </a:r>
            <a:r>
              <a:rPr lang="es-ES" sz="2000" dirty="0"/>
              <a:t> </a:t>
            </a:r>
            <a:r>
              <a:rPr lang="es-ES" sz="2000" dirty="0" err="1"/>
              <a:t>sifat</a:t>
            </a:r>
            <a:endParaRPr lang="en-US" sz="2000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" y="4302321"/>
            <a:ext cx="9143245" cy="841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5229141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4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533400" y="342900"/>
            <a:ext cx="8001000" cy="480060"/>
          </a:xfrm>
          <a:prstGeom prst="rect">
            <a:avLst/>
          </a:prstGeom>
          <a:noFill/>
        </p:spPr>
        <p:txBody>
          <a:bodyPr vert="horz" lIns="93360" tIns="46680" rIns="93360" bIns="46680" rtlCol="0" anchor="ctr">
            <a:noAutofit/>
          </a:bodyPr>
          <a:lstStyle>
            <a:lvl1pPr algn="l" defTabSz="93360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742950" lvl="0" indent="-742950">
              <a:buFont typeface="+mj-lt"/>
              <a:buAutoNum type="alphaUcPeriod" startAt="2"/>
            </a:pPr>
            <a:r>
              <a:rPr lang="en-US" sz="3200" b="1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PEWARISAN SIFAT MENURUT MENDEL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04014223-3B26-46D0-9B05-C492552DD0AD}"/>
              </a:ext>
            </a:extLst>
          </p:cNvPr>
          <p:cNvSpPr/>
          <p:nvPr/>
        </p:nvSpPr>
        <p:spPr>
          <a:xfrm>
            <a:off x="426807" y="1465005"/>
            <a:ext cx="4678593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000" dirty="0" err="1"/>
              <a:t>Melakukan</a:t>
            </a:r>
            <a:r>
              <a:rPr lang="en-US" sz="2000" dirty="0"/>
              <a:t> </a:t>
            </a:r>
            <a:r>
              <a:rPr lang="en-US" sz="2000" dirty="0" err="1"/>
              <a:t>eksperimen</a:t>
            </a:r>
            <a:r>
              <a:rPr lang="en-US" sz="2000" dirty="0"/>
              <a:t> </a:t>
            </a:r>
            <a:r>
              <a:rPr lang="en-US" sz="2000" dirty="0" err="1"/>
              <a:t>dengan</a:t>
            </a:r>
            <a:r>
              <a:rPr lang="en-US" sz="2000" dirty="0"/>
              <a:t> </a:t>
            </a:r>
            <a:r>
              <a:rPr lang="en-US" sz="2000" dirty="0" err="1"/>
              <a:t>menyilangkan</a:t>
            </a:r>
            <a:r>
              <a:rPr lang="en-US" sz="2000" dirty="0"/>
              <a:t> </a:t>
            </a:r>
            <a:r>
              <a:rPr lang="en-US" sz="2000" dirty="0" err="1"/>
              <a:t>tanaman</a:t>
            </a:r>
            <a:r>
              <a:rPr lang="en-US" sz="2000" dirty="0"/>
              <a:t> </a:t>
            </a:r>
            <a:r>
              <a:rPr lang="en-US" sz="2000" dirty="0" err="1"/>
              <a:t>kacang</a:t>
            </a:r>
            <a:r>
              <a:rPr lang="en-US" sz="2000" dirty="0"/>
              <a:t> </a:t>
            </a:r>
            <a:r>
              <a:rPr lang="en-US" sz="2000" dirty="0" err="1"/>
              <a:t>kapri</a:t>
            </a:r>
            <a:r>
              <a:rPr lang="en-US" sz="2000" dirty="0"/>
              <a:t> </a:t>
            </a:r>
            <a:r>
              <a:rPr lang="en-US" sz="2000" dirty="0" err="1"/>
              <a:t>dengan</a:t>
            </a:r>
            <a:r>
              <a:rPr lang="en-US" sz="2000" dirty="0"/>
              <a:t> </a:t>
            </a:r>
            <a:r>
              <a:rPr lang="en-US" sz="2000" dirty="0" err="1"/>
              <a:t>sifat</a:t>
            </a:r>
            <a:r>
              <a:rPr lang="en-US" sz="2000" dirty="0"/>
              <a:t> </a:t>
            </a:r>
            <a:r>
              <a:rPr lang="en-US" sz="2000" dirty="0" err="1"/>
              <a:t>berbeda</a:t>
            </a:r>
            <a:r>
              <a:rPr lang="en-US" sz="2000" dirty="0" smtClean="0"/>
              <a:t>.</a:t>
            </a:r>
            <a:endParaRPr lang="id-ID" sz="2000" dirty="0" smtClean="0"/>
          </a:p>
          <a:p>
            <a:pPr marL="342900" indent="-342900">
              <a:buFont typeface="Wingdings" panose="05000000000000000000" pitchFamily="2" charset="2"/>
              <a:buChar char="v"/>
            </a:pPr>
            <a:endParaRPr lang="en-US" sz="1000" dirty="0"/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000" dirty="0" err="1"/>
              <a:t>Tanaman</a:t>
            </a:r>
            <a:r>
              <a:rPr lang="en-US" sz="2000" dirty="0"/>
              <a:t> </a:t>
            </a:r>
            <a:r>
              <a:rPr lang="en-US" sz="2000" dirty="0" err="1"/>
              <a:t>dengan</a:t>
            </a:r>
            <a:r>
              <a:rPr lang="en-US" sz="2000" dirty="0"/>
              <a:t> </a:t>
            </a:r>
            <a:r>
              <a:rPr lang="en-US" sz="2000" dirty="0" err="1"/>
              <a:t>sifat</a:t>
            </a:r>
            <a:r>
              <a:rPr lang="en-US" sz="2000" dirty="0"/>
              <a:t> </a:t>
            </a:r>
            <a:r>
              <a:rPr lang="en-US" sz="2000" dirty="0" err="1"/>
              <a:t>dominan</a:t>
            </a:r>
            <a:r>
              <a:rPr lang="en-US" sz="2000" dirty="0"/>
              <a:t> </a:t>
            </a:r>
            <a:r>
              <a:rPr lang="en-US" sz="2000" dirty="0" err="1"/>
              <a:t>galur</a:t>
            </a:r>
            <a:r>
              <a:rPr lang="en-US" sz="2000" dirty="0"/>
              <a:t> </a:t>
            </a:r>
            <a:r>
              <a:rPr lang="en-US" sz="2000" dirty="0" err="1"/>
              <a:t>murni</a:t>
            </a:r>
            <a:r>
              <a:rPr lang="en-US" sz="2000" dirty="0"/>
              <a:t> </a:t>
            </a:r>
            <a:r>
              <a:rPr lang="en-US" sz="2000" dirty="0" err="1"/>
              <a:t>jika</a:t>
            </a:r>
            <a:r>
              <a:rPr lang="en-US" sz="2000" dirty="0"/>
              <a:t> </a:t>
            </a:r>
            <a:r>
              <a:rPr lang="en-US" sz="2000" dirty="0" err="1"/>
              <a:t>dikawinkan</a:t>
            </a:r>
            <a:r>
              <a:rPr lang="en-US" sz="2000" dirty="0"/>
              <a:t> </a:t>
            </a:r>
            <a:r>
              <a:rPr lang="en-US" sz="2000" dirty="0" err="1"/>
              <a:t>dengan</a:t>
            </a:r>
            <a:r>
              <a:rPr lang="en-US" sz="2000" dirty="0"/>
              <a:t> </a:t>
            </a:r>
            <a:r>
              <a:rPr lang="en-US" sz="2000" dirty="0" err="1"/>
              <a:t>sifat</a:t>
            </a:r>
            <a:r>
              <a:rPr lang="en-US" sz="2000" dirty="0"/>
              <a:t> </a:t>
            </a:r>
            <a:r>
              <a:rPr lang="en-US" sz="2000" dirty="0" err="1"/>
              <a:t>resesif</a:t>
            </a:r>
            <a:r>
              <a:rPr lang="en-US" sz="2000" dirty="0"/>
              <a:t> </a:t>
            </a:r>
            <a:r>
              <a:rPr lang="en-US" sz="2000" dirty="0" err="1"/>
              <a:t>akan</a:t>
            </a:r>
            <a:r>
              <a:rPr lang="en-US" sz="2000" dirty="0"/>
              <a:t> </a:t>
            </a:r>
            <a:r>
              <a:rPr lang="en-US" sz="2000" dirty="0" err="1"/>
              <a:t>menghasilkan</a:t>
            </a:r>
            <a:r>
              <a:rPr lang="en-US" sz="2000" dirty="0"/>
              <a:t> </a:t>
            </a:r>
            <a:r>
              <a:rPr lang="en-US" sz="2000" dirty="0" err="1"/>
              <a:t>tanaman</a:t>
            </a:r>
            <a:r>
              <a:rPr lang="en-US" sz="2000" dirty="0"/>
              <a:t> </a:t>
            </a:r>
            <a:r>
              <a:rPr lang="en-US" sz="2000" dirty="0" err="1"/>
              <a:t>hibrida</a:t>
            </a:r>
            <a:r>
              <a:rPr lang="en-US" sz="2000" dirty="0"/>
              <a:t> </a:t>
            </a:r>
            <a:r>
              <a:rPr lang="en-US" sz="2000" dirty="0" err="1"/>
              <a:t>dengan</a:t>
            </a:r>
            <a:r>
              <a:rPr lang="en-US" sz="2000" dirty="0"/>
              <a:t> </a:t>
            </a:r>
            <a:r>
              <a:rPr lang="en-US" sz="2000" dirty="0" err="1"/>
              <a:t>sifat</a:t>
            </a:r>
            <a:r>
              <a:rPr lang="en-US" sz="2000" dirty="0"/>
              <a:t> </a:t>
            </a:r>
            <a:r>
              <a:rPr lang="en-US" sz="2000" dirty="0" err="1"/>
              <a:t>dominan</a:t>
            </a:r>
            <a:r>
              <a:rPr lang="en-US" sz="2000" dirty="0"/>
              <a:t>.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" y="4302321"/>
            <a:ext cx="9143245" cy="841179"/>
          </a:xfrm>
          <a:prstGeom prst="rect">
            <a:avLst/>
          </a:prstGeom>
        </p:spPr>
      </p:pic>
      <p:pic>
        <p:nvPicPr>
          <p:cNvPr id="1026" name="Picture 2" descr="Image result for gregor johann mendel">
            <a:extLst>
              <a:ext uri="{FF2B5EF4-FFF2-40B4-BE49-F238E27FC236}">
                <a16:creationId xmlns="" xmlns:a16="http://schemas.microsoft.com/office/drawing/2014/main" id="{4921049E-BD42-44DB-B26F-513A181A10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6343" y="1428750"/>
            <a:ext cx="2189748" cy="3072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>
            <a:hlinkClick r:id="rId4"/>
            <a:extLst>
              <a:ext uri="{FF2B5EF4-FFF2-40B4-BE49-F238E27FC236}">
                <a16:creationId xmlns="" xmlns:a16="http://schemas.microsoft.com/office/drawing/2014/main" id="{EF1D0BF1-31F6-4FFD-91EE-68A2F5263744}"/>
              </a:ext>
            </a:extLst>
          </p:cNvPr>
          <p:cNvSpPr/>
          <p:nvPr/>
        </p:nvSpPr>
        <p:spPr>
          <a:xfrm>
            <a:off x="5257800" y="4552950"/>
            <a:ext cx="248683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i="1" dirty="0" err="1">
                <a:solidFill>
                  <a:srgbClr val="0000CC"/>
                </a:solidFill>
              </a:rPr>
              <a:t>Sumber</a:t>
            </a:r>
            <a:r>
              <a:rPr lang="en-US" sz="1200" i="1" dirty="0">
                <a:solidFill>
                  <a:srgbClr val="0000CC"/>
                </a:solidFill>
              </a:rPr>
              <a:t>: commons.Wikimedia.org</a:t>
            </a:r>
          </a:p>
        </p:txBody>
      </p:sp>
      <p:sp>
        <p:nvSpPr>
          <p:cNvPr id="11" name="Title 1">
            <a:extLst>
              <a:ext uri="{FF2B5EF4-FFF2-40B4-BE49-F238E27FC236}">
                <a16:creationId xmlns="" xmlns:a16="http://schemas.microsoft.com/office/drawing/2014/main" id="{ADC57F00-16EC-4782-BF00-CE963DD04F5E}"/>
              </a:ext>
            </a:extLst>
          </p:cNvPr>
          <p:cNvSpPr txBox="1">
            <a:spLocks/>
          </p:cNvSpPr>
          <p:nvPr/>
        </p:nvSpPr>
        <p:spPr>
          <a:xfrm>
            <a:off x="445561" y="895596"/>
            <a:ext cx="7555439" cy="39839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3360" tIns="46680" rIns="93360" bIns="46680" rtlCol="0" anchor="ctr">
            <a:noAutofit/>
          </a:bodyPr>
          <a:lstStyle>
            <a:lvl1pPr algn="l" defTabSz="93360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sz="2400" b="1" dirty="0" err="1">
                <a:latin typeface="Calibri" pitchFamily="34" charset="0"/>
                <a:cs typeface="Calibri" pitchFamily="34" charset="0"/>
              </a:rPr>
              <a:t>Gregor</a:t>
            </a:r>
            <a:r>
              <a:rPr lang="en-US" sz="2400" b="1" dirty="0">
                <a:latin typeface="Calibri" pitchFamily="34" charset="0"/>
                <a:cs typeface="Calibri" pitchFamily="34" charset="0"/>
              </a:rPr>
              <a:t> Johann Mendel</a:t>
            </a:r>
          </a:p>
        </p:txBody>
      </p:sp>
    </p:spTree>
    <p:extLst>
      <p:ext uri="{BB962C8B-B14F-4D97-AF65-F5344CB8AC3E}">
        <p14:creationId xmlns:p14="http://schemas.microsoft.com/office/powerpoint/2010/main" val="3173985414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533400" y="342900"/>
            <a:ext cx="8001000" cy="480060"/>
          </a:xfrm>
          <a:prstGeom prst="rect">
            <a:avLst/>
          </a:prstGeom>
          <a:noFill/>
        </p:spPr>
        <p:txBody>
          <a:bodyPr vert="horz" lIns="93360" tIns="46680" rIns="93360" bIns="46680" rtlCol="0" anchor="ctr">
            <a:noAutofit/>
          </a:bodyPr>
          <a:lstStyle>
            <a:lvl1pPr algn="l" defTabSz="93360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742950" lvl="0" indent="-742950">
              <a:buFont typeface="+mj-lt"/>
              <a:buAutoNum type="alphaUcPeriod" startAt="2"/>
            </a:pPr>
            <a:r>
              <a:rPr lang="en-US" sz="3200" b="1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PEWARISAN SIFAT MENURUT MENDEL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04014223-3B26-46D0-9B05-C492552DD0AD}"/>
              </a:ext>
            </a:extLst>
          </p:cNvPr>
          <p:cNvSpPr/>
          <p:nvPr/>
        </p:nvSpPr>
        <p:spPr>
          <a:xfrm>
            <a:off x="426807" y="1352550"/>
            <a:ext cx="8259993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000" dirty="0" err="1"/>
              <a:t>Untuk</a:t>
            </a:r>
            <a:r>
              <a:rPr lang="en-US" sz="2000" dirty="0"/>
              <a:t> </a:t>
            </a:r>
            <a:r>
              <a:rPr lang="en-US" sz="2000" dirty="0" err="1"/>
              <a:t>menetahui</a:t>
            </a:r>
            <a:r>
              <a:rPr lang="en-US" sz="2000" dirty="0"/>
              <a:t> </a:t>
            </a:r>
            <a:r>
              <a:rPr lang="en-US" sz="2000" dirty="0" err="1"/>
              <a:t>galur</a:t>
            </a:r>
            <a:r>
              <a:rPr lang="en-US" sz="2000" dirty="0"/>
              <a:t> </a:t>
            </a:r>
            <a:r>
              <a:rPr lang="en-US" sz="2000" dirty="0" err="1"/>
              <a:t>murni</a:t>
            </a:r>
            <a:r>
              <a:rPr lang="en-US" sz="2000" dirty="0"/>
              <a:t>, </a:t>
            </a:r>
            <a:r>
              <a:rPr lang="en-US" sz="2000" dirty="0" err="1"/>
              <a:t>dapat</a:t>
            </a:r>
            <a:r>
              <a:rPr lang="en-US" sz="2000" dirty="0"/>
              <a:t> </a:t>
            </a:r>
            <a:r>
              <a:rPr lang="en-US" sz="2000" dirty="0" err="1"/>
              <a:t>dilakukan</a:t>
            </a:r>
            <a:r>
              <a:rPr lang="en-US" sz="2000" dirty="0"/>
              <a:t> </a:t>
            </a:r>
            <a:r>
              <a:rPr lang="en-US" sz="2000" dirty="0" err="1"/>
              <a:t>dengan</a:t>
            </a:r>
            <a:r>
              <a:rPr lang="en-US" sz="2000" dirty="0"/>
              <a:t> </a:t>
            </a:r>
            <a:r>
              <a:rPr lang="en-US" sz="2000" dirty="0" err="1"/>
              <a:t>penyerbukan</a:t>
            </a:r>
            <a:r>
              <a:rPr lang="en-US" sz="2000" dirty="0"/>
              <a:t> </a:t>
            </a:r>
            <a:r>
              <a:rPr lang="en-US" sz="2000" dirty="0" err="1"/>
              <a:t>sendiri</a:t>
            </a:r>
            <a:r>
              <a:rPr lang="en-US" sz="2000" dirty="0"/>
              <a:t>, </a:t>
            </a:r>
            <a:r>
              <a:rPr lang="en-US" sz="2000" dirty="0" err="1"/>
              <a:t>karena</a:t>
            </a:r>
            <a:r>
              <a:rPr lang="en-US" sz="2000" dirty="0"/>
              <a:t> </a:t>
            </a:r>
            <a:r>
              <a:rPr lang="en-US" sz="2000" dirty="0" err="1"/>
              <a:t>penyerbukan</a:t>
            </a:r>
            <a:r>
              <a:rPr lang="en-US" sz="2000" dirty="0"/>
              <a:t> </a:t>
            </a:r>
            <a:r>
              <a:rPr lang="en-US" sz="2000" dirty="0" err="1"/>
              <a:t>sendiri</a:t>
            </a:r>
            <a:r>
              <a:rPr lang="en-US" sz="2000" dirty="0"/>
              <a:t> </a:t>
            </a:r>
            <a:r>
              <a:rPr lang="en-US" sz="2000" dirty="0" err="1"/>
              <a:t>selalu</a:t>
            </a:r>
            <a:r>
              <a:rPr lang="en-US" sz="2000" dirty="0"/>
              <a:t> </a:t>
            </a:r>
            <a:r>
              <a:rPr lang="en-US" sz="2000" dirty="0" err="1"/>
              <a:t>menghasilkan</a:t>
            </a:r>
            <a:r>
              <a:rPr lang="en-US" sz="2000" dirty="0"/>
              <a:t> </a:t>
            </a:r>
            <a:r>
              <a:rPr lang="en-US" sz="2000" dirty="0" err="1"/>
              <a:t>keturunan</a:t>
            </a:r>
            <a:r>
              <a:rPr lang="en-US" sz="2000" dirty="0"/>
              <a:t> </a:t>
            </a:r>
            <a:r>
              <a:rPr lang="en-US" sz="2000" dirty="0" err="1"/>
              <a:t>sama</a:t>
            </a:r>
            <a:r>
              <a:rPr lang="en-US" sz="2000" dirty="0"/>
              <a:t> </a:t>
            </a:r>
            <a:r>
              <a:rPr lang="en-US" sz="2000" dirty="0" err="1"/>
              <a:t>dengan</a:t>
            </a:r>
            <a:r>
              <a:rPr lang="en-US" sz="2000" dirty="0"/>
              <a:t> </a:t>
            </a:r>
            <a:r>
              <a:rPr lang="en-US" sz="2000" dirty="0" err="1"/>
              <a:t>induk</a:t>
            </a:r>
            <a:r>
              <a:rPr lang="en-US" sz="2000" dirty="0"/>
              <a:t>.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000" dirty="0" err="1"/>
              <a:t>Dalam</a:t>
            </a:r>
            <a:r>
              <a:rPr lang="en-US" sz="2000" dirty="0"/>
              <a:t> </a:t>
            </a:r>
            <a:r>
              <a:rPr lang="en-US" sz="2000" dirty="0" err="1"/>
              <a:t>persilangan</a:t>
            </a:r>
            <a:r>
              <a:rPr lang="en-US" sz="2000" dirty="0"/>
              <a:t> </a:t>
            </a:r>
            <a:r>
              <a:rPr lang="en-US" sz="2000" dirty="0" err="1"/>
              <a:t>induk</a:t>
            </a:r>
            <a:r>
              <a:rPr lang="en-US" sz="2000" dirty="0"/>
              <a:t> </a:t>
            </a:r>
            <a:r>
              <a:rPr lang="en-US" sz="2000" dirty="0" err="1"/>
              <a:t>disebut</a:t>
            </a:r>
            <a:r>
              <a:rPr lang="en-US" sz="2000" dirty="0"/>
              <a:t> </a:t>
            </a:r>
            <a:r>
              <a:rPr lang="en-US" sz="2000" i="1" dirty="0"/>
              <a:t>parental</a:t>
            </a:r>
            <a:r>
              <a:rPr lang="en-US" sz="2000" dirty="0"/>
              <a:t> (P)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000" dirty="0"/>
              <a:t>Hasil </a:t>
            </a:r>
            <a:r>
              <a:rPr lang="en-US" sz="2000" dirty="0" err="1"/>
              <a:t>persilangan</a:t>
            </a:r>
            <a:r>
              <a:rPr lang="en-US" sz="2000" dirty="0"/>
              <a:t>, </a:t>
            </a:r>
            <a:r>
              <a:rPr lang="en-US" sz="2000" dirty="0" err="1"/>
              <a:t>anak</a:t>
            </a:r>
            <a:r>
              <a:rPr lang="en-US" sz="2000" dirty="0"/>
              <a:t> </a:t>
            </a:r>
            <a:r>
              <a:rPr lang="en-US" sz="2000" dirty="0" err="1"/>
              <a:t>disebut</a:t>
            </a:r>
            <a:r>
              <a:rPr lang="en-US" sz="2000" dirty="0"/>
              <a:t> </a:t>
            </a:r>
            <a:r>
              <a:rPr lang="en-US" sz="2000" i="1" dirty="0" err="1"/>
              <a:t>filius</a:t>
            </a:r>
            <a:r>
              <a:rPr lang="en-US" sz="2000" dirty="0"/>
              <a:t> (F)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000" dirty="0" err="1"/>
              <a:t>Genotipe</a:t>
            </a:r>
            <a:r>
              <a:rPr lang="en-US" sz="2000" dirty="0"/>
              <a:t> </a:t>
            </a:r>
            <a:r>
              <a:rPr lang="en-US" sz="2000" dirty="0" err="1"/>
              <a:t>adalah</a:t>
            </a:r>
            <a:r>
              <a:rPr lang="en-US" sz="2000" dirty="0"/>
              <a:t> </a:t>
            </a:r>
            <a:r>
              <a:rPr lang="en-US" sz="2000" dirty="0" err="1"/>
              <a:t>sifat</a:t>
            </a:r>
            <a:r>
              <a:rPr lang="en-US" sz="2000" dirty="0"/>
              <a:t> </a:t>
            </a:r>
            <a:r>
              <a:rPr lang="en-US" sz="2000" dirty="0" err="1"/>
              <a:t>tidak</a:t>
            </a:r>
            <a:r>
              <a:rPr lang="en-US" sz="2000" dirty="0"/>
              <a:t> </a:t>
            </a:r>
            <a:r>
              <a:rPr lang="en-US" sz="2000" dirty="0" err="1"/>
              <a:t>tampak</a:t>
            </a:r>
            <a:r>
              <a:rPr lang="en-US" sz="2000" dirty="0"/>
              <a:t> yang </a:t>
            </a:r>
            <a:r>
              <a:rPr lang="en-US" sz="2000" dirty="0" err="1"/>
              <a:t>ditentukan</a:t>
            </a:r>
            <a:r>
              <a:rPr lang="en-US" sz="2000" dirty="0"/>
              <a:t> </a:t>
            </a:r>
            <a:r>
              <a:rPr lang="en-US" sz="2000" dirty="0" err="1"/>
              <a:t>oleh</a:t>
            </a:r>
            <a:r>
              <a:rPr lang="en-US" sz="2000" dirty="0"/>
              <a:t> </a:t>
            </a:r>
            <a:r>
              <a:rPr lang="en-US" sz="2000" dirty="0" err="1"/>
              <a:t>pasangan</a:t>
            </a:r>
            <a:r>
              <a:rPr lang="en-US" sz="2000" dirty="0"/>
              <a:t> gen </a:t>
            </a:r>
            <a:r>
              <a:rPr lang="en-US" sz="2000" dirty="0" err="1"/>
              <a:t>dalam</a:t>
            </a:r>
            <a:r>
              <a:rPr lang="en-US" sz="2000" dirty="0"/>
              <a:t> </a:t>
            </a:r>
            <a:r>
              <a:rPr lang="en-US" sz="2000" dirty="0" err="1"/>
              <a:t>individu</a:t>
            </a:r>
            <a:endParaRPr lang="en-US" sz="2000" dirty="0"/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000" dirty="0" err="1"/>
              <a:t>Sifat</a:t>
            </a:r>
            <a:r>
              <a:rPr lang="en-US" sz="2000" dirty="0"/>
              <a:t> yang </a:t>
            </a:r>
            <a:r>
              <a:rPr lang="en-US" sz="2000" dirty="0" err="1"/>
              <a:t>tampak</a:t>
            </a:r>
            <a:r>
              <a:rPr lang="en-US" sz="2000" dirty="0"/>
              <a:t> </a:t>
            </a:r>
            <a:r>
              <a:rPr lang="en-US" sz="2000" dirty="0" err="1"/>
              <a:t>dari</a:t>
            </a:r>
            <a:r>
              <a:rPr lang="en-US" sz="2000" dirty="0"/>
              <a:t> </a:t>
            </a:r>
            <a:r>
              <a:rPr lang="en-US" sz="2000" dirty="0" err="1"/>
              <a:t>luar</a:t>
            </a:r>
            <a:r>
              <a:rPr lang="en-US" sz="2000" dirty="0"/>
              <a:t> </a:t>
            </a:r>
            <a:r>
              <a:rPr lang="en-US" sz="2000" dirty="0" err="1"/>
              <a:t>disebut</a:t>
            </a:r>
            <a:r>
              <a:rPr lang="en-US" sz="2000" dirty="0"/>
              <a:t> </a:t>
            </a:r>
            <a:r>
              <a:rPr lang="en-US" sz="2000" dirty="0" err="1"/>
              <a:t>fenotipe</a:t>
            </a:r>
            <a:endParaRPr lang="en-US" sz="2000" dirty="0"/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000" dirty="0" err="1"/>
              <a:t>Contoh</a:t>
            </a:r>
            <a:r>
              <a:rPr lang="en-US" sz="2000" dirty="0"/>
              <a:t>: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sz="2000" dirty="0" err="1"/>
              <a:t>Sifat</a:t>
            </a:r>
            <a:r>
              <a:rPr lang="en-US" sz="2000" dirty="0"/>
              <a:t> </a:t>
            </a:r>
            <a:r>
              <a:rPr lang="en-US" sz="2000" dirty="0" err="1"/>
              <a:t>warna</a:t>
            </a:r>
            <a:r>
              <a:rPr lang="en-US" sz="2000" dirty="0"/>
              <a:t> </a:t>
            </a:r>
            <a:r>
              <a:rPr lang="en-US" sz="2000" dirty="0" err="1"/>
              <a:t>bulu</a:t>
            </a:r>
            <a:r>
              <a:rPr lang="en-US" sz="2000" dirty="0"/>
              <a:t> </a:t>
            </a:r>
            <a:r>
              <a:rPr lang="en-US" sz="2000" dirty="0" err="1"/>
              <a:t>biru</a:t>
            </a:r>
            <a:r>
              <a:rPr lang="en-US" sz="2000" dirty="0"/>
              <a:t> </a:t>
            </a:r>
            <a:r>
              <a:rPr lang="en-US" sz="2000" dirty="0" err="1"/>
              <a:t>adalah</a:t>
            </a:r>
            <a:r>
              <a:rPr lang="en-US" sz="2000" dirty="0"/>
              <a:t> </a:t>
            </a:r>
            <a:r>
              <a:rPr lang="en-US" sz="2000" dirty="0" err="1"/>
              <a:t>fenotipe</a:t>
            </a:r>
            <a:r>
              <a:rPr lang="en-US" sz="2000" dirty="0"/>
              <a:t>, </a:t>
            </a:r>
            <a:r>
              <a:rPr lang="en-US" sz="2000" dirty="0" err="1"/>
              <a:t>disimbolkan</a:t>
            </a:r>
            <a:r>
              <a:rPr lang="en-US" sz="2000" dirty="0"/>
              <a:t> </a:t>
            </a:r>
            <a:r>
              <a:rPr lang="en-US" sz="2000" dirty="0" err="1"/>
              <a:t>oleh</a:t>
            </a:r>
            <a:r>
              <a:rPr lang="en-US" sz="2000" dirty="0"/>
              <a:t> BB </a:t>
            </a:r>
            <a:r>
              <a:rPr lang="en-US" sz="2000" dirty="0" err="1"/>
              <a:t>maka</a:t>
            </a:r>
            <a:r>
              <a:rPr lang="en-US" sz="2000" dirty="0"/>
              <a:t> BB </a:t>
            </a:r>
            <a:r>
              <a:rPr lang="en-US" sz="2000" dirty="0" err="1"/>
              <a:t>adalah</a:t>
            </a:r>
            <a:r>
              <a:rPr lang="en-US" sz="2000" dirty="0"/>
              <a:t> </a:t>
            </a:r>
            <a:r>
              <a:rPr lang="en-US" sz="2000" dirty="0" err="1"/>
              <a:t>genotipe</a:t>
            </a:r>
            <a:endParaRPr lang="en-US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" y="4302321"/>
            <a:ext cx="9143245" cy="841179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="" xmlns:a16="http://schemas.microsoft.com/office/drawing/2014/main" id="{ADC57F00-16EC-4782-BF00-CE963DD04F5E}"/>
              </a:ext>
            </a:extLst>
          </p:cNvPr>
          <p:cNvSpPr txBox="1">
            <a:spLocks/>
          </p:cNvSpPr>
          <p:nvPr/>
        </p:nvSpPr>
        <p:spPr>
          <a:xfrm>
            <a:off x="445561" y="895596"/>
            <a:ext cx="7555439" cy="39839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3360" tIns="46680" rIns="93360" bIns="46680" rtlCol="0" anchor="ctr">
            <a:noAutofit/>
          </a:bodyPr>
          <a:lstStyle>
            <a:lvl1pPr algn="l" defTabSz="93360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sz="2400" b="1" dirty="0" err="1">
                <a:latin typeface="Calibri" pitchFamily="34" charset="0"/>
                <a:cs typeface="Calibri" pitchFamily="34" charset="0"/>
              </a:rPr>
              <a:t>Gregor</a:t>
            </a:r>
            <a:r>
              <a:rPr lang="en-US" sz="2400" b="1" dirty="0">
                <a:latin typeface="Calibri" pitchFamily="34" charset="0"/>
                <a:cs typeface="Calibri" pitchFamily="34" charset="0"/>
              </a:rPr>
              <a:t> Johann Mendel</a:t>
            </a:r>
          </a:p>
        </p:txBody>
      </p:sp>
    </p:spTree>
    <p:extLst>
      <p:ext uri="{BB962C8B-B14F-4D97-AF65-F5344CB8AC3E}">
        <p14:creationId xmlns:p14="http://schemas.microsoft.com/office/powerpoint/2010/main" val="255854581"/>
      </p:ext>
    </p:extLst>
  </p:cSld>
  <p:clrMapOvr>
    <a:masterClrMapping/>
  </p:clrMapOvr>
  <p:transition spd="slow"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533400" y="342900"/>
            <a:ext cx="8001000" cy="480060"/>
          </a:xfrm>
          <a:prstGeom prst="rect">
            <a:avLst/>
          </a:prstGeom>
          <a:noFill/>
        </p:spPr>
        <p:txBody>
          <a:bodyPr vert="horz" lIns="93360" tIns="46680" rIns="93360" bIns="46680" rtlCol="0" anchor="ctr">
            <a:noAutofit/>
          </a:bodyPr>
          <a:lstStyle>
            <a:lvl1pPr algn="l" defTabSz="93360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742950" lvl="0" indent="-742950">
              <a:buFont typeface="+mj-lt"/>
              <a:buAutoNum type="alphaUcPeriod" startAt="2"/>
            </a:pPr>
            <a:r>
              <a:rPr lang="en-US" sz="3200" b="1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PEWARISAN SIFAT MENURUT MENDEL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04014223-3B26-46D0-9B05-C492552DD0AD}"/>
              </a:ext>
            </a:extLst>
          </p:cNvPr>
          <p:cNvSpPr/>
          <p:nvPr/>
        </p:nvSpPr>
        <p:spPr>
          <a:xfrm>
            <a:off x="426807" y="1352550"/>
            <a:ext cx="8259993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000" dirty="0" err="1"/>
              <a:t>Galur</a:t>
            </a:r>
            <a:r>
              <a:rPr lang="en-US" sz="2000" dirty="0"/>
              <a:t> </a:t>
            </a:r>
            <a:r>
              <a:rPr lang="en-US" sz="2000" dirty="0" err="1"/>
              <a:t>murni</a:t>
            </a:r>
            <a:r>
              <a:rPr lang="en-US" sz="2000" dirty="0"/>
              <a:t> </a:t>
            </a:r>
            <a:r>
              <a:rPr lang="en-US" sz="2000" dirty="0" err="1"/>
              <a:t>selalu</a:t>
            </a:r>
            <a:r>
              <a:rPr lang="en-US" sz="2000" dirty="0"/>
              <a:t> </a:t>
            </a:r>
            <a:r>
              <a:rPr lang="en-US" sz="2000" dirty="0" err="1"/>
              <a:t>bergenotipe</a:t>
            </a:r>
            <a:r>
              <a:rPr lang="en-US" sz="2000" dirty="0"/>
              <a:t> </a:t>
            </a:r>
            <a:r>
              <a:rPr lang="en-US" sz="2000" dirty="0" err="1"/>
              <a:t>homozigot</a:t>
            </a:r>
            <a:r>
              <a:rPr lang="en-US" sz="2000" dirty="0"/>
              <a:t> (</a:t>
            </a:r>
            <a:r>
              <a:rPr lang="en-US" sz="2000" dirty="0" err="1"/>
              <a:t>disimbolkan</a:t>
            </a:r>
            <a:r>
              <a:rPr lang="en-US" sz="2000" dirty="0"/>
              <a:t> </a:t>
            </a:r>
            <a:r>
              <a:rPr lang="en-US" sz="2000" dirty="0" err="1"/>
              <a:t>dua</a:t>
            </a:r>
            <a:r>
              <a:rPr lang="en-US" sz="2000" dirty="0"/>
              <a:t> </a:t>
            </a:r>
            <a:r>
              <a:rPr lang="en-US" sz="2000" dirty="0" err="1"/>
              <a:t>huruf</a:t>
            </a:r>
            <a:r>
              <a:rPr lang="en-US" sz="2000" dirty="0"/>
              <a:t> </a:t>
            </a:r>
            <a:r>
              <a:rPr lang="en-US" sz="2000" dirty="0" err="1"/>
              <a:t>sama</a:t>
            </a:r>
            <a:r>
              <a:rPr lang="en-US" sz="2000" dirty="0"/>
              <a:t>), </a:t>
            </a:r>
            <a:r>
              <a:rPr lang="en-US" sz="2000" dirty="0" err="1"/>
              <a:t>kapital</a:t>
            </a:r>
            <a:r>
              <a:rPr lang="en-US" sz="2000" dirty="0"/>
              <a:t> </a:t>
            </a:r>
            <a:r>
              <a:rPr lang="en-US" sz="2000" dirty="0" err="1"/>
              <a:t>untuk</a:t>
            </a:r>
            <a:r>
              <a:rPr lang="en-US" sz="2000" dirty="0"/>
              <a:t> </a:t>
            </a:r>
            <a:r>
              <a:rPr lang="en-US" sz="2000" dirty="0" err="1"/>
              <a:t>dominan</a:t>
            </a:r>
            <a:r>
              <a:rPr lang="en-US" sz="2000" dirty="0"/>
              <a:t> </a:t>
            </a:r>
            <a:r>
              <a:rPr lang="en-US" sz="2000" dirty="0" err="1"/>
              <a:t>dan</a:t>
            </a:r>
            <a:r>
              <a:rPr lang="en-US" sz="2000" dirty="0"/>
              <a:t> </a:t>
            </a:r>
            <a:r>
              <a:rPr lang="en-US" sz="2000" dirty="0" err="1"/>
              <a:t>huruf</a:t>
            </a:r>
            <a:r>
              <a:rPr lang="en-US" sz="2000" dirty="0"/>
              <a:t> </a:t>
            </a:r>
            <a:r>
              <a:rPr lang="en-US" sz="2000" dirty="0" err="1"/>
              <a:t>kecil</a:t>
            </a:r>
            <a:r>
              <a:rPr lang="en-US" sz="2000" dirty="0"/>
              <a:t> </a:t>
            </a:r>
            <a:r>
              <a:rPr lang="en-US" sz="2000" dirty="0" err="1"/>
              <a:t>untuk</a:t>
            </a:r>
            <a:r>
              <a:rPr lang="en-US" sz="2000" dirty="0"/>
              <a:t> </a:t>
            </a:r>
            <a:r>
              <a:rPr lang="en-US" sz="2000" dirty="0" err="1"/>
              <a:t>resesif</a:t>
            </a:r>
            <a:r>
              <a:rPr lang="en-US" sz="2000" dirty="0"/>
              <a:t>.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000" dirty="0" err="1"/>
              <a:t>Individu</a:t>
            </a:r>
            <a:r>
              <a:rPr lang="en-US" sz="2000" dirty="0"/>
              <a:t> </a:t>
            </a:r>
            <a:r>
              <a:rPr lang="en-US" sz="2000" dirty="0" err="1"/>
              <a:t>heterozigot</a:t>
            </a:r>
            <a:r>
              <a:rPr lang="en-US" sz="2000" dirty="0"/>
              <a:t> </a:t>
            </a:r>
            <a:r>
              <a:rPr lang="en-US" sz="2000" dirty="0" err="1"/>
              <a:t>dituliskan</a:t>
            </a:r>
            <a:r>
              <a:rPr lang="en-US" sz="2000" dirty="0"/>
              <a:t> </a:t>
            </a:r>
            <a:r>
              <a:rPr lang="en-US" sz="2000" dirty="0" err="1"/>
              <a:t>dengan</a:t>
            </a:r>
            <a:r>
              <a:rPr lang="en-US" sz="2000" dirty="0"/>
              <a:t> </a:t>
            </a:r>
            <a:r>
              <a:rPr lang="en-US" sz="2000" dirty="0" err="1"/>
              <a:t>sifat</a:t>
            </a:r>
            <a:r>
              <a:rPr lang="en-US" sz="2000" dirty="0"/>
              <a:t> </a:t>
            </a:r>
            <a:r>
              <a:rPr lang="en-US" sz="2000" dirty="0" err="1"/>
              <a:t>dominan</a:t>
            </a:r>
            <a:r>
              <a:rPr lang="en-US" sz="2000" dirty="0"/>
              <a:t> di </a:t>
            </a:r>
            <a:r>
              <a:rPr lang="en-US" sz="2000" dirty="0" err="1"/>
              <a:t>depan</a:t>
            </a:r>
            <a:r>
              <a:rPr lang="en-US" sz="2000" dirty="0"/>
              <a:t> </a:t>
            </a:r>
            <a:r>
              <a:rPr lang="en-US" sz="2000" dirty="0" err="1"/>
              <a:t>dan</a:t>
            </a:r>
            <a:r>
              <a:rPr lang="en-US" sz="2000" dirty="0"/>
              <a:t> </a:t>
            </a:r>
            <a:r>
              <a:rPr lang="en-US" sz="2000" dirty="0" err="1"/>
              <a:t>sifat</a:t>
            </a:r>
            <a:r>
              <a:rPr lang="en-US" sz="2000" dirty="0"/>
              <a:t> </a:t>
            </a:r>
            <a:r>
              <a:rPr lang="en-US" sz="2000" dirty="0" err="1"/>
              <a:t>resesif</a:t>
            </a:r>
            <a:r>
              <a:rPr lang="en-US" sz="2000" dirty="0"/>
              <a:t> di </a:t>
            </a:r>
            <a:r>
              <a:rPr lang="en-US" sz="2000" dirty="0" err="1"/>
              <a:t>belakang</a:t>
            </a:r>
            <a:endParaRPr lang="en-US" sz="2000" dirty="0"/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000" dirty="0" err="1"/>
              <a:t>Contoh</a:t>
            </a:r>
            <a:r>
              <a:rPr lang="en-US" sz="2000" dirty="0"/>
              <a:t>: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sz="2000" dirty="0" err="1"/>
              <a:t>Warna</a:t>
            </a:r>
            <a:r>
              <a:rPr lang="en-US" sz="2000" dirty="0"/>
              <a:t> </a:t>
            </a:r>
            <a:r>
              <a:rPr lang="en-US" sz="2000" dirty="0" err="1"/>
              <a:t>biru</a:t>
            </a:r>
            <a:r>
              <a:rPr lang="en-US" sz="2000" dirty="0"/>
              <a:t> </a:t>
            </a:r>
            <a:r>
              <a:rPr lang="en-US" sz="2000" dirty="0" err="1"/>
              <a:t>dominan</a:t>
            </a:r>
            <a:r>
              <a:rPr lang="en-US" sz="2000" dirty="0"/>
              <a:t> </a:t>
            </a:r>
            <a:r>
              <a:rPr lang="en-US" sz="2000" dirty="0" err="1"/>
              <a:t>terhadap</a:t>
            </a:r>
            <a:r>
              <a:rPr lang="en-US" sz="2000" dirty="0"/>
              <a:t> </a:t>
            </a:r>
            <a:r>
              <a:rPr lang="en-US" sz="2000" dirty="0" err="1"/>
              <a:t>putih</a:t>
            </a:r>
            <a:endParaRPr lang="en-US" sz="2000" dirty="0"/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sz="2000" dirty="0" err="1"/>
              <a:t>Galur</a:t>
            </a:r>
            <a:r>
              <a:rPr lang="en-US" sz="2000" dirty="0"/>
              <a:t> </a:t>
            </a:r>
            <a:r>
              <a:rPr lang="en-US" sz="2000" dirty="0" err="1"/>
              <a:t>murni</a:t>
            </a:r>
            <a:r>
              <a:rPr lang="en-US" sz="2000" dirty="0"/>
              <a:t> </a:t>
            </a:r>
            <a:r>
              <a:rPr lang="en-US" sz="2000" dirty="0" err="1"/>
              <a:t>dominan</a:t>
            </a:r>
            <a:r>
              <a:rPr lang="en-US" sz="2000" dirty="0"/>
              <a:t>: BB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sz="2000" dirty="0" err="1"/>
              <a:t>Heterozigot</a:t>
            </a:r>
            <a:r>
              <a:rPr lang="en-US" sz="2000" dirty="0"/>
              <a:t>: Bb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sz="2000" dirty="0" err="1"/>
              <a:t>Galur</a:t>
            </a:r>
            <a:r>
              <a:rPr lang="en-US" sz="2000" dirty="0"/>
              <a:t> </a:t>
            </a:r>
            <a:r>
              <a:rPr lang="en-US" sz="2000" dirty="0" err="1"/>
              <a:t>murni</a:t>
            </a:r>
            <a:r>
              <a:rPr lang="en-US" sz="2000" dirty="0"/>
              <a:t> </a:t>
            </a:r>
            <a:r>
              <a:rPr lang="en-US" sz="2000" dirty="0" err="1"/>
              <a:t>resesif</a:t>
            </a:r>
            <a:r>
              <a:rPr lang="en-US" sz="2000" dirty="0"/>
              <a:t>: bb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" y="4302321"/>
            <a:ext cx="9143245" cy="841179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="" xmlns:a16="http://schemas.microsoft.com/office/drawing/2014/main" id="{ADC57F00-16EC-4782-BF00-CE963DD04F5E}"/>
              </a:ext>
            </a:extLst>
          </p:cNvPr>
          <p:cNvSpPr txBox="1">
            <a:spLocks/>
          </p:cNvSpPr>
          <p:nvPr/>
        </p:nvSpPr>
        <p:spPr>
          <a:xfrm>
            <a:off x="445561" y="895596"/>
            <a:ext cx="7555439" cy="39839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3360" tIns="46680" rIns="93360" bIns="46680" rtlCol="0" anchor="ctr">
            <a:noAutofit/>
          </a:bodyPr>
          <a:lstStyle>
            <a:lvl1pPr algn="l" defTabSz="93360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sz="2400" b="1" dirty="0" err="1">
                <a:latin typeface="Calibri" pitchFamily="34" charset="0"/>
                <a:cs typeface="Calibri" pitchFamily="34" charset="0"/>
              </a:rPr>
              <a:t>Gregor</a:t>
            </a:r>
            <a:r>
              <a:rPr lang="en-US" sz="2400" b="1" dirty="0">
                <a:latin typeface="Calibri" pitchFamily="34" charset="0"/>
                <a:cs typeface="Calibri" pitchFamily="34" charset="0"/>
              </a:rPr>
              <a:t> Johann Mendel</a:t>
            </a:r>
          </a:p>
        </p:txBody>
      </p:sp>
    </p:spTree>
    <p:extLst>
      <p:ext uri="{BB962C8B-B14F-4D97-AF65-F5344CB8AC3E}">
        <p14:creationId xmlns:p14="http://schemas.microsoft.com/office/powerpoint/2010/main" val="199673798"/>
      </p:ext>
    </p:extLst>
  </p:cSld>
  <p:clrMapOvr>
    <a:masterClrMapping/>
  </p:clrMapOvr>
  <p:transition spd="slow">
    <p:wipe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533400" y="342900"/>
            <a:ext cx="8001000" cy="480060"/>
          </a:xfrm>
          <a:prstGeom prst="rect">
            <a:avLst/>
          </a:prstGeom>
          <a:noFill/>
        </p:spPr>
        <p:txBody>
          <a:bodyPr vert="horz" lIns="93360" tIns="46680" rIns="93360" bIns="46680" rtlCol="0" anchor="ctr">
            <a:noAutofit/>
          </a:bodyPr>
          <a:lstStyle>
            <a:lvl1pPr algn="l" defTabSz="93360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742950" lvl="0" indent="-742950">
              <a:buFont typeface="+mj-lt"/>
              <a:buAutoNum type="alphaUcPeriod" startAt="2"/>
            </a:pPr>
            <a:r>
              <a:rPr lang="en-US" sz="3200" b="1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PEWARISAN SIFAT MENURUT MENDEL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04014223-3B26-46D0-9B05-C492552DD0AD}"/>
              </a:ext>
            </a:extLst>
          </p:cNvPr>
          <p:cNvSpPr/>
          <p:nvPr/>
        </p:nvSpPr>
        <p:spPr>
          <a:xfrm>
            <a:off x="426807" y="1352550"/>
            <a:ext cx="3230793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000" dirty="0" err="1"/>
              <a:t>Persilangan</a:t>
            </a:r>
            <a:r>
              <a:rPr lang="en-US" sz="2000" dirty="0"/>
              <a:t> </a:t>
            </a:r>
            <a:r>
              <a:rPr lang="en-US" sz="2000" dirty="0" err="1"/>
              <a:t>dengan</a:t>
            </a:r>
            <a:r>
              <a:rPr lang="en-US" sz="2000" dirty="0"/>
              <a:t> </a:t>
            </a:r>
            <a:r>
              <a:rPr lang="en-US" sz="2000" dirty="0" err="1"/>
              <a:t>satu</a:t>
            </a:r>
            <a:r>
              <a:rPr lang="en-US" sz="2000" dirty="0"/>
              <a:t> </a:t>
            </a:r>
            <a:r>
              <a:rPr lang="en-US" sz="2000" dirty="0" err="1"/>
              <a:t>sifat</a:t>
            </a:r>
            <a:r>
              <a:rPr lang="en-US" sz="2000" dirty="0"/>
              <a:t> </a:t>
            </a:r>
            <a:r>
              <a:rPr lang="en-US" sz="2000" dirty="0" err="1"/>
              <a:t>beda</a:t>
            </a:r>
            <a:r>
              <a:rPr lang="en-US" sz="2000" dirty="0"/>
              <a:t>.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000" dirty="0" err="1"/>
              <a:t>Persilangan</a:t>
            </a:r>
            <a:r>
              <a:rPr lang="en-US" sz="2000" dirty="0"/>
              <a:t> </a:t>
            </a:r>
            <a:r>
              <a:rPr lang="en-US" sz="2000" dirty="0" err="1"/>
              <a:t>monohibrid</a:t>
            </a:r>
            <a:r>
              <a:rPr lang="en-US" sz="2000" dirty="0"/>
              <a:t> </a:t>
            </a:r>
            <a:r>
              <a:rPr lang="en-US" sz="2000" dirty="0" err="1" smtClean="0"/>
              <a:t>memiliki</a:t>
            </a:r>
            <a:r>
              <a:rPr lang="id-ID" sz="2000" dirty="0" smtClean="0"/>
              <a:t> </a:t>
            </a:r>
            <a:r>
              <a:rPr lang="en-US" sz="2000" dirty="0" err="1" smtClean="0"/>
              <a:t>perbandingan</a:t>
            </a:r>
            <a:r>
              <a:rPr lang="en-US" sz="2000" dirty="0" smtClean="0"/>
              <a:t> </a:t>
            </a:r>
            <a:r>
              <a:rPr lang="en-US" sz="2000" dirty="0" err="1"/>
              <a:t>fenotipe</a:t>
            </a:r>
            <a:r>
              <a:rPr lang="en-US" sz="2000" dirty="0"/>
              <a:t> 3 : 1 </a:t>
            </a:r>
            <a:r>
              <a:rPr lang="en-US" sz="2000" dirty="0" err="1"/>
              <a:t>dan</a:t>
            </a:r>
            <a:r>
              <a:rPr lang="en-US" sz="2000" dirty="0"/>
              <a:t> </a:t>
            </a:r>
            <a:r>
              <a:rPr lang="en-US" sz="2000" dirty="0" err="1"/>
              <a:t>perbandingan</a:t>
            </a:r>
            <a:r>
              <a:rPr lang="en-US" sz="2000" dirty="0"/>
              <a:t> </a:t>
            </a:r>
            <a:r>
              <a:rPr lang="en-US" sz="2000" dirty="0" err="1"/>
              <a:t>genotipe</a:t>
            </a:r>
            <a:r>
              <a:rPr lang="en-US" sz="2000" dirty="0"/>
              <a:t> 1 : 2 : 1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="" xmlns:a16="http://schemas.microsoft.com/office/drawing/2014/main" id="{77BBCF64-BDE6-400F-835D-0FB90DAFDF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9650788"/>
              </p:ext>
            </p:extLst>
          </p:nvPr>
        </p:nvGraphicFramePr>
        <p:xfrm>
          <a:off x="3886200" y="1464862"/>
          <a:ext cx="4343400" cy="2042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60383">
                  <a:extLst>
                    <a:ext uri="{9D8B030D-6E8A-4147-A177-3AD203B41FA5}">
                      <a16:colId xmlns="" xmlns:a16="http://schemas.microsoft.com/office/drawing/2014/main" val="2356399457"/>
                    </a:ext>
                  </a:extLst>
                </a:gridCol>
                <a:gridCol w="1068417">
                  <a:extLst>
                    <a:ext uri="{9D8B030D-6E8A-4147-A177-3AD203B41FA5}">
                      <a16:colId xmlns="" xmlns:a16="http://schemas.microsoft.com/office/drawing/2014/main" val="2393168145"/>
                    </a:ext>
                  </a:extLst>
                </a:gridCol>
                <a:gridCol w="152400">
                  <a:extLst>
                    <a:ext uri="{9D8B030D-6E8A-4147-A177-3AD203B41FA5}">
                      <a16:colId xmlns="" xmlns:a16="http://schemas.microsoft.com/office/drawing/2014/main" val="1447828685"/>
                    </a:ext>
                  </a:extLst>
                </a:gridCol>
                <a:gridCol w="990600"/>
                <a:gridCol w="323193"/>
                <a:gridCol w="1048407">
                  <a:extLst>
                    <a:ext uri="{9D8B030D-6E8A-4147-A177-3AD203B41FA5}">
                      <a16:colId xmlns="" xmlns:a16="http://schemas.microsoft.com/office/drawing/2014/main" val="3032118846"/>
                    </a:ext>
                  </a:extLst>
                </a:gridCol>
              </a:tblGrid>
              <a:tr h="167640">
                <a:tc>
                  <a:txBody>
                    <a:bodyPr/>
                    <a:lstStyle/>
                    <a:p>
                      <a:r>
                        <a:rPr lang="en-US" sz="1600" b="0" dirty="0" smtClean="0"/>
                        <a:t>P</a:t>
                      </a:r>
                      <a:r>
                        <a:rPr lang="en-US" sz="1600" b="0" baseline="-25000" dirty="0" smtClean="0"/>
                        <a:t>1</a:t>
                      </a:r>
                      <a:r>
                        <a:rPr lang="id-ID" sz="1600" b="0" baseline="-25000" dirty="0" smtClean="0"/>
                        <a:t>          </a:t>
                      </a:r>
                      <a:r>
                        <a:rPr lang="en-US" sz="1600" b="0" dirty="0" smtClean="0"/>
                        <a:t>:</a:t>
                      </a:r>
                      <a:endParaRPr lang="en-ID" sz="1600" b="0" dirty="0"/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ID" sz="1600" b="0" dirty="0"/>
                        <a:t>♂ MM</a:t>
                      </a: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ID" sz="1600" b="0" dirty="0"/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/>
                        <a:t>&gt;&lt;</a:t>
                      </a:r>
                      <a:endParaRPr lang="en-ID" sz="1600" b="0" dirty="0"/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ID" sz="1600" b="0" dirty="0"/>
                        <a:t>♀ mm</a:t>
                      </a: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ID" sz="1600" b="0" dirty="0"/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907665633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endParaRPr lang="en-ID" sz="1600" b="0" dirty="0"/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b="0" dirty="0"/>
                        <a:t>(</a:t>
                      </a:r>
                      <a:r>
                        <a:rPr lang="en-US" sz="1600" b="0" dirty="0" err="1"/>
                        <a:t>merah</a:t>
                      </a:r>
                      <a:r>
                        <a:rPr lang="en-US" sz="1600" b="0" dirty="0"/>
                        <a:t>)</a:t>
                      </a:r>
                      <a:endParaRPr lang="en-ID" sz="1600" b="0" dirty="0"/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ID" sz="1600" b="0" dirty="0"/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id-ID"/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b="0" dirty="0"/>
                        <a:t>(</a:t>
                      </a:r>
                      <a:r>
                        <a:rPr lang="en-US" sz="1600" b="0" dirty="0" err="1"/>
                        <a:t>putih</a:t>
                      </a:r>
                      <a:r>
                        <a:rPr lang="en-US" sz="1600" b="0" dirty="0"/>
                        <a:t>)</a:t>
                      </a:r>
                      <a:endParaRPr lang="en-ID" sz="1600" b="0" dirty="0"/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ID" sz="1600" b="0" dirty="0"/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280564643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600" b="0" dirty="0" err="1"/>
                        <a:t>Gamet</a:t>
                      </a:r>
                      <a:r>
                        <a:rPr lang="en-US" sz="1600" b="0" dirty="0"/>
                        <a:t>:</a:t>
                      </a:r>
                      <a:endParaRPr lang="en-ID" sz="1600" b="0" dirty="0"/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b="0" dirty="0"/>
                        <a:t>M</a:t>
                      </a:r>
                      <a:endParaRPr lang="en-ID" sz="1600" b="0" dirty="0"/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ID" sz="1600" b="0" dirty="0"/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id-ID"/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b="0" dirty="0"/>
                        <a:t>M</a:t>
                      </a:r>
                      <a:endParaRPr lang="en-ID" sz="1600" b="0" dirty="0"/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ID" sz="1600" b="0" dirty="0"/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2798857994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r>
                        <a:rPr lang="en-US" sz="1600" b="0" dirty="0" smtClean="0"/>
                        <a:t>F</a:t>
                      </a:r>
                      <a:r>
                        <a:rPr lang="en-US" sz="1600" b="0" baseline="-25000" dirty="0" smtClean="0"/>
                        <a:t>1</a:t>
                      </a:r>
                      <a:r>
                        <a:rPr lang="id-ID" sz="1600" b="0" baseline="-25000" dirty="0" smtClean="0"/>
                        <a:t>           </a:t>
                      </a:r>
                      <a:r>
                        <a:rPr lang="en-US" sz="1600" b="0" baseline="0" dirty="0" smtClean="0"/>
                        <a:t>:</a:t>
                      </a:r>
                      <a:endParaRPr lang="en-ID" sz="1600" b="0" dirty="0"/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lang="en-ID" sz="1600" b="0" dirty="0"/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ID" sz="1600" b="0" dirty="0"/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/>
                        <a:t>Mm</a:t>
                      </a:r>
                      <a:endParaRPr lang="en-ID" sz="1600" b="0" dirty="0"/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lang="id-ID"/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ID" sz="1600" b="0" dirty="0"/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58684185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ID" sz="1600" b="0" dirty="0"/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US" sz="1600" b="0" dirty="0"/>
                        <a:t>(</a:t>
                      </a:r>
                      <a:r>
                        <a:rPr lang="en-US" sz="1600" b="0" dirty="0" err="1"/>
                        <a:t>merah</a:t>
                      </a:r>
                      <a:r>
                        <a:rPr lang="en-US" sz="1600" b="0" dirty="0"/>
                        <a:t> </a:t>
                      </a:r>
                      <a:r>
                        <a:rPr lang="en-US" sz="1600" b="0" dirty="0" err="1"/>
                        <a:t>jambu</a:t>
                      </a:r>
                      <a:r>
                        <a:rPr lang="en-US" sz="1600" b="0" dirty="0"/>
                        <a:t>)</a:t>
                      </a:r>
                      <a:endParaRPr lang="en-ID" sz="1600" b="0" dirty="0"/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ID" sz="1600" b="0" dirty="0"/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ID" sz="1600" b="0" dirty="0"/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287141467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600" b="0" dirty="0" smtClean="0"/>
                        <a:t>P</a:t>
                      </a:r>
                      <a:r>
                        <a:rPr lang="en-US" sz="1600" b="0" baseline="-25000" dirty="0" smtClean="0"/>
                        <a:t>2</a:t>
                      </a:r>
                      <a:r>
                        <a:rPr lang="id-ID" sz="1600" b="0" baseline="-25000" dirty="0" smtClean="0"/>
                        <a:t>          </a:t>
                      </a:r>
                      <a:r>
                        <a:rPr lang="en-US" sz="1600" b="0" baseline="0" dirty="0" smtClean="0"/>
                        <a:t>:</a:t>
                      </a:r>
                      <a:endParaRPr lang="en-ID" sz="1600" b="0" dirty="0"/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b="0" dirty="0"/>
                        <a:t>♂ Mm</a:t>
                      </a: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ctr"/>
                      <a:endParaRPr lang="en-ID" sz="1600" b="0" dirty="0"/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D" sz="1600" b="0" dirty="0"/>
                        <a:t>♀ Mm</a:t>
                      </a: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280629334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600" b="0" dirty="0" err="1"/>
                        <a:t>Gamet</a:t>
                      </a:r>
                      <a:r>
                        <a:rPr lang="en-US" sz="1600" b="0" dirty="0"/>
                        <a:t>:</a:t>
                      </a:r>
                      <a:endParaRPr lang="en-ID" sz="1600" b="0" dirty="0"/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/>
                        <a:t>M, m</a:t>
                      </a:r>
                      <a:endParaRPr lang="en-ID" sz="1600" b="0" dirty="0"/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ctr"/>
                      <a:endParaRPr lang="en-ID" sz="1600" b="0" dirty="0"/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/>
                        <a:t>M, m</a:t>
                      </a:r>
                      <a:endParaRPr lang="en-ID" sz="1600" b="0" dirty="0"/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3353503399"/>
                  </a:ext>
                </a:extLst>
              </a:tr>
              <a:tr h="145500">
                <a:tc>
                  <a:txBody>
                    <a:bodyPr/>
                    <a:lstStyle/>
                    <a:p>
                      <a:r>
                        <a:rPr lang="en-US" sz="1600" b="0" dirty="0" smtClean="0"/>
                        <a:t>F</a:t>
                      </a:r>
                      <a:r>
                        <a:rPr lang="en-US" sz="1600" b="0" baseline="-25000" dirty="0" smtClean="0"/>
                        <a:t>2</a:t>
                      </a:r>
                      <a:r>
                        <a:rPr lang="id-ID" sz="1600" b="0" baseline="-25000" dirty="0" smtClean="0"/>
                        <a:t>           </a:t>
                      </a:r>
                      <a:r>
                        <a:rPr lang="en-US" sz="1600" b="0" baseline="0" dirty="0" smtClean="0"/>
                        <a:t>:</a:t>
                      </a:r>
                      <a:endParaRPr lang="en-ID" sz="1600" b="0" dirty="0"/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600" b="0" dirty="0"/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ctr"/>
                      <a:endParaRPr lang="en-ID" sz="1600" b="0" dirty="0"/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ID" sz="1600" b="0" dirty="0"/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3008361704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="" xmlns:a16="http://schemas.microsoft.com/office/drawing/2014/main" id="{8AF2B75C-C153-4359-AB60-957F3C1CBE1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2684500"/>
              </p:ext>
            </p:extLst>
          </p:nvPr>
        </p:nvGraphicFramePr>
        <p:xfrm>
          <a:off x="4724401" y="3328670"/>
          <a:ext cx="3657601" cy="15290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29994">
                  <a:extLst>
                    <a:ext uri="{9D8B030D-6E8A-4147-A177-3AD203B41FA5}">
                      <a16:colId xmlns="" xmlns:a16="http://schemas.microsoft.com/office/drawing/2014/main" val="2661464834"/>
                    </a:ext>
                  </a:extLst>
                </a:gridCol>
                <a:gridCol w="1627405">
                  <a:extLst>
                    <a:ext uri="{9D8B030D-6E8A-4147-A177-3AD203B41FA5}">
                      <a16:colId xmlns="" xmlns:a16="http://schemas.microsoft.com/office/drawing/2014/main" val="4258487728"/>
                    </a:ext>
                  </a:extLst>
                </a:gridCol>
                <a:gridCol w="1600202">
                  <a:extLst>
                    <a:ext uri="{9D8B030D-6E8A-4147-A177-3AD203B41FA5}">
                      <a16:colId xmlns="" xmlns:a16="http://schemas.microsoft.com/office/drawing/2014/main" val="134943541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ID" sz="1600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M</a:t>
                      </a:r>
                      <a:endParaRPr lang="en-ID" sz="1600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m</a:t>
                      </a:r>
                      <a:endParaRPr lang="en-ID" sz="1600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4341963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M</a:t>
                      </a:r>
                      <a:endParaRPr lang="en-ID" sz="1600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MM </a:t>
                      </a:r>
                    </a:p>
                    <a:p>
                      <a:pPr algn="ctr"/>
                      <a:r>
                        <a:rPr lang="en-US" sz="1600" dirty="0"/>
                        <a:t>(Merah)</a:t>
                      </a:r>
                      <a:endParaRPr lang="en-ID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Mm </a:t>
                      </a:r>
                    </a:p>
                    <a:p>
                      <a:pPr algn="ctr"/>
                      <a:r>
                        <a:rPr lang="en-US" sz="1600" dirty="0"/>
                        <a:t>(Merah </a:t>
                      </a:r>
                      <a:r>
                        <a:rPr lang="en-US" sz="1600" dirty="0" err="1"/>
                        <a:t>jambu</a:t>
                      </a:r>
                      <a:r>
                        <a:rPr lang="en-US" sz="1600" dirty="0"/>
                        <a:t>)</a:t>
                      </a:r>
                      <a:endParaRPr lang="en-ID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21687535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m</a:t>
                      </a:r>
                      <a:endParaRPr lang="en-ID" sz="1600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Mm </a:t>
                      </a:r>
                    </a:p>
                    <a:p>
                      <a:pPr algn="ctr"/>
                      <a:r>
                        <a:rPr lang="en-US" sz="1600" dirty="0"/>
                        <a:t>(Merah </a:t>
                      </a:r>
                      <a:r>
                        <a:rPr lang="en-US" sz="1600" dirty="0" err="1"/>
                        <a:t>Jambu</a:t>
                      </a:r>
                      <a:r>
                        <a:rPr lang="en-US" sz="1600" dirty="0"/>
                        <a:t>)</a:t>
                      </a:r>
                      <a:endParaRPr lang="en-ID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Mm</a:t>
                      </a:r>
                    </a:p>
                    <a:p>
                      <a:pPr algn="ctr"/>
                      <a:r>
                        <a:rPr lang="en-US" sz="1600" dirty="0"/>
                        <a:t>(</a:t>
                      </a:r>
                      <a:r>
                        <a:rPr lang="en-US" sz="1600" dirty="0" err="1"/>
                        <a:t>putih</a:t>
                      </a:r>
                      <a:r>
                        <a:rPr lang="en-US" sz="1600" dirty="0"/>
                        <a:t>)</a:t>
                      </a:r>
                      <a:endParaRPr lang="en-ID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62491559"/>
                  </a:ext>
                </a:extLst>
              </a:tr>
            </a:tbl>
          </a:graphicData>
        </a:graphic>
      </p:graphicFrame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" y="4302321"/>
            <a:ext cx="9143245" cy="841179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="" xmlns:a16="http://schemas.microsoft.com/office/drawing/2014/main" id="{ADC57F00-16EC-4782-BF00-CE963DD04F5E}"/>
              </a:ext>
            </a:extLst>
          </p:cNvPr>
          <p:cNvSpPr txBox="1">
            <a:spLocks/>
          </p:cNvSpPr>
          <p:nvPr/>
        </p:nvSpPr>
        <p:spPr>
          <a:xfrm>
            <a:off x="445561" y="895596"/>
            <a:ext cx="7555439" cy="39839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3360" tIns="46680" rIns="93360" bIns="46680" rtlCol="0" anchor="ctr">
            <a:noAutofit/>
          </a:bodyPr>
          <a:lstStyle>
            <a:lvl1pPr algn="l" defTabSz="93360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id-ID" sz="2400" b="1" dirty="0" smtClean="0">
                <a:latin typeface="Calibri" pitchFamily="34" charset="0"/>
                <a:cs typeface="Calibri" pitchFamily="34" charset="0"/>
              </a:rPr>
              <a:t>Persilangan Monohibrid</a:t>
            </a:r>
            <a:endParaRPr lang="en-US" sz="2400" b="1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6733218"/>
      </p:ext>
    </p:extLst>
  </p:cSld>
  <p:clrMapOvr>
    <a:masterClrMapping/>
  </p:clrMapOvr>
  <p:transition spd="slow">
    <p:wipe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533400" y="342900"/>
            <a:ext cx="8001000" cy="480060"/>
          </a:xfrm>
          <a:prstGeom prst="rect">
            <a:avLst/>
          </a:prstGeom>
          <a:noFill/>
        </p:spPr>
        <p:txBody>
          <a:bodyPr vert="horz" lIns="93360" tIns="46680" rIns="93360" bIns="46680" rtlCol="0" anchor="ctr">
            <a:noAutofit/>
          </a:bodyPr>
          <a:lstStyle>
            <a:lvl1pPr algn="l" defTabSz="93360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742950" lvl="0" indent="-742950">
              <a:buFont typeface="+mj-lt"/>
              <a:buAutoNum type="alphaUcPeriod" startAt="2"/>
            </a:pPr>
            <a:r>
              <a:rPr lang="en-US" sz="3200" b="1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PEWARISAN SIFAT MENURUT MENDEL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04014223-3B26-46D0-9B05-C492552DD0AD}"/>
              </a:ext>
            </a:extLst>
          </p:cNvPr>
          <p:cNvSpPr/>
          <p:nvPr/>
        </p:nvSpPr>
        <p:spPr>
          <a:xfrm>
            <a:off x="426807" y="1352550"/>
            <a:ext cx="300219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000" dirty="0" err="1"/>
              <a:t>Persilangan</a:t>
            </a:r>
            <a:r>
              <a:rPr lang="en-US" sz="2000" dirty="0"/>
              <a:t> </a:t>
            </a:r>
            <a:r>
              <a:rPr lang="en-US" sz="2000" dirty="0" err="1"/>
              <a:t>dengan</a:t>
            </a:r>
            <a:r>
              <a:rPr lang="en-US" sz="2000" dirty="0"/>
              <a:t> </a:t>
            </a:r>
            <a:r>
              <a:rPr lang="en-US" sz="2000" dirty="0" err="1"/>
              <a:t>dua</a:t>
            </a:r>
            <a:r>
              <a:rPr lang="en-US" sz="2000" dirty="0"/>
              <a:t> </a:t>
            </a:r>
            <a:r>
              <a:rPr lang="en-US" sz="2000" dirty="0" err="1"/>
              <a:t>sifat</a:t>
            </a:r>
            <a:r>
              <a:rPr lang="en-US" sz="2000" dirty="0"/>
              <a:t> </a:t>
            </a:r>
            <a:r>
              <a:rPr lang="en-US" sz="2000" dirty="0" err="1"/>
              <a:t>beda</a:t>
            </a:r>
            <a:endParaRPr lang="en-US" sz="2000" dirty="0"/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000" dirty="0" err="1"/>
              <a:t>Persilangan</a:t>
            </a:r>
            <a:r>
              <a:rPr lang="en-US" sz="2000" dirty="0"/>
              <a:t> </a:t>
            </a:r>
            <a:r>
              <a:rPr lang="en-US" sz="2000" dirty="0" err="1"/>
              <a:t>dihibrid</a:t>
            </a:r>
            <a:r>
              <a:rPr lang="en-US" sz="2000" dirty="0"/>
              <a:t> </a:t>
            </a:r>
            <a:r>
              <a:rPr lang="en-US" sz="2000" dirty="0" err="1"/>
              <a:t>memiliki</a:t>
            </a:r>
            <a:r>
              <a:rPr lang="en-US" sz="2000" dirty="0"/>
              <a:t> </a:t>
            </a:r>
            <a:r>
              <a:rPr lang="en-US" sz="2000" dirty="0" err="1"/>
              <a:t>perbandingan</a:t>
            </a:r>
            <a:r>
              <a:rPr lang="en-US" sz="2000" dirty="0"/>
              <a:t> </a:t>
            </a:r>
            <a:r>
              <a:rPr lang="en-US" sz="2000" dirty="0" err="1"/>
              <a:t>fenotipe</a:t>
            </a:r>
            <a:r>
              <a:rPr lang="en-US" sz="2000" dirty="0"/>
              <a:t> 9 : 3 : 3 : 1</a:t>
            </a:r>
          </a:p>
        </p:txBody>
      </p:sp>
      <p:graphicFrame>
        <p:nvGraphicFramePr>
          <p:cNvPr id="11" name="Table 10">
            <a:extLst>
              <a:ext uri="{FF2B5EF4-FFF2-40B4-BE49-F238E27FC236}">
                <a16:creationId xmlns="" xmlns:a16="http://schemas.microsoft.com/office/drawing/2014/main" id="{41C8B6A2-92E0-40F6-AB3E-91D3591F34D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1116448"/>
              </p:ext>
            </p:extLst>
          </p:nvPr>
        </p:nvGraphicFramePr>
        <p:xfrm>
          <a:off x="3648455" y="1352550"/>
          <a:ext cx="5029202" cy="2194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17130">
                  <a:extLst>
                    <a:ext uri="{9D8B030D-6E8A-4147-A177-3AD203B41FA5}">
                      <a16:colId xmlns="" xmlns:a16="http://schemas.microsoft.com/office/drawing/2014/main" val="2356399457"/>
                    </a:ext>
                  </a:extLst>
                </a:gridCol>
                <a:gridCol w="1340270">
                  <a:extLst>
                    <a:ext uri="{9D8B030D-6E8A-4147-A177-3AD203B41FA5}">
                      <a16:colId xmlns="" xmlns:a16="http://schemas.microsoft.com/office/drawing/2014/main" val="2393168145"/>
                    </a:ext>
                  </a:extLst>
                </a:gridCol>
                <a:gridCol w="1828800">
                  <a:extLst>
                    <a:ext uri="{9D8B030D-6E8A-4147-A177-3AD203B41FA5}">
                      <a16:colId xmlns="" xmlns:a16="http://schemas.microsoft.com/office/drawing/2014/main" val="1447828685"/>
                    </a:ext>
                  </a:extLst>
                </a:gridCol>
                <a:gridCol w="1143002">
                  <a:extLst>
                    <a:ext uri="{9D8B030D-6E8A-4147-A177-3AD203B41FA5}">
                      <a16:colId xmlns="" xmlns:a16="http://schemas.microsoft.com/office/drawing/2014/main" val="3032118846"/>
                    </a:ext>
                  </a:extLst>
                </a:gridCol>
              </a:tblGrid>
              <a:tr h="210963">
                <a:tc>
                  <a:txBody>
                    <a:bodyPr/>
                    <a:lstStyle/>
                    <a:p>
                      <a:r>
                        <a:rPr lang="en-US" sz="1600" b="0" dirty="0"/>
                        <a:t>P</a:t>
                      </a:r>
                      <a:r>
                        <a:rPr lang="en-US" sz="1600" b="0" baseline="-25000" dirty="0"/>
                        <a:t>1</a:t>
                      </a:r>
                      <a:r>
                        <a:rPr lang="en-US" sz="1600" b="0" dirty="0"/>
                        <a:t>:</a:t>
                      </a:r>
                      <a:endParaRPr lang="en-ID" sz="1600" b="0" dirty="0"/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/>
                        <a:t>B</a:t>
                      </a:r>
                      <a:r>
                        <a:rPr lang="en-ID" sz="1600" b="0" dirty="0"/>
                        <a:t>BKK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/>
                        <a:t>&gt;&lt;</a:t>
                      </a:r>
                      <a:endParaRPr lang="en-ID" sz="1600" b="0" dirty="0"/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err="1"/>
                        <a:t>Bbkk</a:t>
                      </a:r>
                      <a:endParaRPr lang="en-ID" sz="1600" b="0" dirty="0"/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907665633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endParaRPr lang="en-ID" sz="1600" b="0" dirty="0"/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/>
                        <a:t>(</a:t>
                      </a:r>
                      <a:r>
                        <a:rPr lang="en-US" sz="1600" b="0" dirty="0" err="1"/>
                        <a:t>bulat</a:t>
                      </a:r>
                      <a:r>
                        <a:rPr lang="en-US" sz="1600" b="0" dirty="0"/>
                        <a:t>, </a:t>
                      </a:r>
                      <a:r>
                        <a:rPr lang="en-US" sz="1600" b="0" dirty="0" err="1"/>
                        <a:t>kuning</a:t>
                      </a:r>
                      <a:r>
                        <a:rPr lang="en-US" sz="1600" b="0" dirty="0"/>
                        <a:t>)</a:t>
                      </a:r>
                      <a:endParaRPr lang="en-ID" sz="1600" b="0" dirty="0"/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600" b="0" dirty="0"/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/>
                        <a:t>(</a:t>
                      </a:r>
                      <a:r>
                        <a:rPr lang="en-US" sz="1600" b="0" dirty="0" err="1"/>
                        <a:t>kisut</a:t>
                      </a:r>
                      <a:r>
                        <a:rPr lang="en-US" sz="1600" b="0" dirty="0"/>
                        <a:t>, </a:t>
                      </a:r>
                      <a:r>
                        <a:rPr lang="en-US" sz="1600" b="0" dirty="0" err="1"/>
                        <a:t>hijau</a:t>
                      </a:r>
                      <a:r>
                        <a:rPr lang="en-US" sz="1600" b="0" dirty="0"/>
                        <a:t>)</a:t>
                      </a:r>
                      <a:endParaRPr lang="en-ID" sz="1600" b="0" dirty="0"/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280564643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600" b="0" dirty="0" err="1"/>
                        <a:t>Gamet</a:t>
                      </a:r>
                      <a:r>
                        <a:rPr lang="en-US" sz="1600" b="0" dirty="0"/>
                        <a:t>:</a:t>
                      </a:r>
                      <a:endParaRPr lang="en-ID" sz="1600" b="0" dirty="0"/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/>
                        <a:t>BK</a:t>
                      </a:r>
                      <a:endParaRPr lang="en-ID" sz="1600" b="0" dirty="0"/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600" b="0" dirty="0"/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/>
                        <a:t>Bk</a:t>
                      </a:r>
                      <a:endParaRPr lang="en-ID" sz="1600" b="0" dirty="0"/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2798857994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r>
                        <a:rPr lang="en-US" sz="1600" b="0" dirty="0"/>
                        <a:t>F</a:t>
                      </a:r>
                      <a:r>
                        <a:rPr lang="en-US" sz="1600" b="0" baseline="-25000" dirty="0"/>
                        <a:t>1</a:t>
                      </a:r>
                      <a:r>
                        <a:rPr lang="en-US" sz="1600" b="0" baseline="0" dirty="0"/>
                        <a:t>:</a:t>
                      </a:r>
                      <a:endParaRPr lang="en-ID" sz="1600" b="0" dirty="0"/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600" b="0" dirty="0"/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err="1"/>
                        <a:t>BbKk</a:t>
                      </a:r>
                      <a:endParaRPr lang="en-ID" sz="1600" b="0" dirty="0"/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600" b="0" dirty="0"/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58684185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ID" sz="1600" b="0" dirty="0"/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600" b="0" dirty="0"/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/>
                        <a:t>(</a:t>
                      </a:r>
                      <a:r>
                        <a:rPr lang="en-US" sz="1600" b="0" dirty="0" err="1"/>
                        <a:t>bulat</a:t>
                      </a:r>
                      <a:r>
                        <a:rPr lang="en-US" sz="1600" b="0" dirty="0"/>
                        <a:t>, </a:t>
                      </a:r>
                      <a:r>
                        <a:rPr lang="en-US" sz="1600" b="0" dirty="0" err="1"/>
                        <a:t>kuning</a:t>
                      </a:r>
                      <a:r>
                        <a:rPr lang="en-US" sz="1600" b="0" dirty="0"/>
                        <a:t>)</a:t>
                      </a:r>
                      <a:endParaRPr lang="en-ID" sz="1600" b="0" dirty="0"/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600" b="0"/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287141467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600" b="0" dirty="0"/>
                        <a:t>P</a:t>
                      </a:r>
                      <a:r>
                        <a:rPr lang="en-US" sz="1600" b="0" baseline="-25000" dirty="0"/>
                        <a:t>2</a:t>
                      </a:r>
                      <a:r>
                        <a:rPr lang="en-US" sz="1600" b="0" baseline="0" dirty="0"/>
                        <a:t>:</a:t>
                      </a:r>
                      <a:endParaRPr lang="en-ID" sz="1600" b="0" dirty="0"/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600" b="0" dirty="0"/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/>
                        <a:t>F</a:t>
                      </a:r>
                      <a:r>
                        <a:rPr lang="en-US" sz="1600" b="0" baseline="-25000" dirty="0"/>
                        <a:t>1</a:t>
                      </a:r>
                      <a:r>
                        <a:rPr lang="en-US" sz="1600" b="0" baseline="0" dirty="0"/>
                        <a:t> &gt;&lt; F</a:t>
                      </a:r>
                      <a:r>
                        <a:rPr lang="en-US" sz="1600" b="0" baseline="-25000" dirty="0"/>
                        <a:t>1</a:t>
                      </a:r>
                      <a:endParaRPr lang="en-ID" sz="1600" b="0" dirty="0"/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600" b="0" dirty="0"/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280629334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ID" sz="1600" b="0" dirty="0"/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600" b="0" dirty="0"/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err="1"/>
                        <a:t>BbKk</a:t>
                      </a:r>
                      <a:r>
                        <a:rPr lang="en-US" sz="1600" b="0" dirty="0"/>
                        <a:t> &gt;&lt; </a:t>
                      </a:r>
                      <a:r>
                        <a:rPr lang="en-US" sz="1600" b="0" dirty="0" err="1"/>
                        <a:t>BbKk</a:t>
                      </a:r>
                      <a:endParaRPr lang="en-ID" sz="1600" b="0" dirty="0"/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600" b="0" dirty="0"/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227742730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600" b="0" dirty="0" err="1"/>
                        <a:t>Gamet</a:t>
                      </a:r>
                      <a:r>
                        <a:rPr lang="en-US" sz="1600" b="0" dirty="0"/>
                        <a:t>:</a:t>
                      </a:r>
                      <a:endParaRPr lang="en-ID" sz="1600" b="0" dirty="0"/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600" b="0" dirty="0"/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/>
                        <a:t>BK, Bk, </a:t>
                      </a:r>
                      <a:r>
                        <a:rPr lang="en-US" sz="1600" b="0" dirty="0" err="1"/>
                        <a:t>bK</a:t>
                      </a:r>
                      <a:r>
                        <a:rPr lang="en-US" sz="1600" b="0" dirty="0"/>
                        <a:t>, </a:t>
                      </a:r>
                      <a:r>
                        <a:rPr lang="en-US" sz="1600" b="0" dirty="0" err="1"/>
                        <a:t>dan</a:t>
                      </a:r>
                      <a:r>
                        <a:rPr lang="en-US" sz="1600" b="0" dirty="0"/>
                        <a:t> </a:t>
                      </a:r>
                      <a:r>
                        <a:rPr lang="en-US" sz="1600" b="0" dirty="0" err="1"/>
                        <a:t>bk</a:t>
                      </a:r>
                      <a:endParaRPr lang="en-ID" sz="1600" b="0" dirty="0"/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600" b="0" dirty="0"/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3353503399"/>
                  </a:ext>
                </a:extLst>
              </a:tr>
              <a:tr h="145500">
                <a:tc>
                  <a:txBody>
                    <a:bodyPr/>
                    <a:lstStyle/>
                    <a:p>
                      <a:r>
                        <a:rPr lang="en-US" sz="1600" b="0" dirty="0"/>
                        <a:t>F</a:t>
                      </a:r>
                      <a:r>
                        <a:rPr lang="en-US" sz="1600" b="0" baseline="-25000" dirty="0"/>
                        <a:t>2</a:t>
                      </a:r>
                      <a:r>
                        <a:rPr lang="en-US" sz="1600" b="0" baseline="0" dirty="0"/>
                        <a:t>:</a:t>
                      </a:r>
                      <a:endParaRPr lang="en-ID" sz="1600" b="0" dirty="0"/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600" b="0" dirty="0"/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600" b="0" dirty="0"/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D" sz="1600" b="0" dirty="0"/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3008361704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="" xmlns:a16="http://schemas.microsoft.com/office/drawing/2014/main" id="{D0BE4939-09E6-4A9F-9080-CCDBC94E794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2823378"/>
              </p:ext>
            </p:extLst>
          </p:nvPr>
        </p:nvGraphicFramePr>
        <p:xfrm>
          <a:off x="4419600" y="3333750"/>
          <a:ext cx="3810000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2856">
                  <a:extLst>
                    <a:ext uri="{9D8B030D-6E8A-4147-A177-3AD203B41FA5}">
                      <a16:colId xmlns="" xmlns:a16="http://schemas.microsoft.com/office/drawing/2014/main" val="1526381346"/>
                    </a:ext>
                  </a:extLst>
                </a:gridCol>
                <a:gridCol w="771144">
                  <a:extLst>
                    <a:ext uri="{9D8B030D-6E8A-4147-A177-3AD203B41FA5}">
                      <a16:colId xmlns="" xmlns:a16="http://schemas.microsoft.com/office/drawing/2014/main" val="2111486371"/>
                    </a:ext>
                  </a:extLst>
                </a:gridCol>
                <a:gridCol w="762000">
                  <a:extLst>
                    <a:ext uri="{9D8B030D-6E8A-4147-A177-3AD203B41FA5}">
                      <a16:colId xmlns="" xmlns:a16="http://schemas.microsoft.com/office/drawing/2014/main" val="3909361173"/>
                    </a:ext>
                  </a:extLst>
                </a:gridCol>
                <a:gridCol w="762000">
                  <a:extLst>
                    <a:ext uri="{9D8B030D-6E8A-4147-A177-3AD203B41FA5}">
                      <a16:colId xmlns="" xmlns:a16="http://schemas.microsoft.com/office/drawing/2014/main" val="1794015004"/>
                    </a:ext>
                  </a:extLst>
                </a:gridCol>
                <a:gridCol w="762000">
                  <a:extLst>
                    <a:ext uri="{9D8B030D-6E8A-4147-A177-3AD203B41FA5}">
                      <a16:colId xmlns="" xmlns:a16="http://schemas.microsoft.com/office/drawing/2014/main" val="5956399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endParaRPr lang="en-ID" sz="1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BK</a:t>
                      </a:r>
                      <a:endParaRPr lang="en-ID" sz="1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Bk</a:t>
                      </a:r>
                      <a:endParaRPr lang="en-ID" sz="1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/>
                        <a:t>bK</a:t>
                      </a:r>
                      <a:endParaRPr lang="en-ID" sz="1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/>
                        <a:t>bk</a:t>
                      </a:r>
                      <a:endParaRPr lang="en-ID" sz="1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92648313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BK</a:t>
                      </a:r>
                      <a:endParaRPr lang="en-ID" sz="1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BBKK</a:t>
                      </a:r>
                      <a:endParaRPr lang="en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/>
                        <a:t>BBKk</a:t>
                      </a:r>
                      <a:endParaRPr lang="en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/>
                        <a:t>BbKK</a:t>
                      </a:r>
                      <a:endParaRPr lang="en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/>
                        <a:t>BbKk</a:t>
                      </a:r>
                      <a:endParaRPr lang="en-ID" sz="14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6719321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Bk</a:t>
                      </a:r>
                      <a:endParaRPr lang="en-ID" sz="1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/>
                        <a:t>BBKk</a:t>
                      </a:r>
                      <a:endParaRPr lang="en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/>
                        <a:t>BBkk</a:t>
                      </a:r>
                      <a:endParaRPr lang="en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/>
                        <a:t>BbKk</a:t>
                      </a:r>
                      <a:endParaRPr lang="en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/>
                        <a:t>Bbkk</a:t>
                      </a:r>
                      <a:endParaRPr lang="en-ID" sz="14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96853673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/>
                        <a:t>bK</a:t>
                      </a:r>
                      <a:endParaRPr lang="en-ID" sz="1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/>
                        <a:t>BbKK</a:t>
                      </a:r>
                      <a:endParaRPr lang="en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/>
                        <a:t>BbKk</a:t>
                      </a:r>
                      <a:endParaRPr lang="en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/>
                        <a:t>bbKK</a:t>
                      </a:r>
                      <a:endParaRPr lang="en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/>
                        <a:t>bbKk</a:t>
                      </a:r>
                      <a:endParaRPr lang="en-ID" sz="14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58734238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/>
                        <a:t>bk</a:t>
                      </a:r>
                      <a:r>
                        <a:rPr lang="en-US" sz="1400" dirty="0"/>
                        <a:t> </a:t>
                      </a:r>
                      <a:endParaRPr lang="en-ID" sz="1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/>
                        <a:t>BbKk</a:t>
                      </a:r>
                      <a:endParaRPr lang="en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/>
                        <a:t>Bbkk</a:t>
                      </a:r>
                      <a:endParaRPr lang="en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/>
                        <a:t>bbKk</a:t>
                      </a:r>
                      <a:endParaRPr lang="en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/>
                        <a:t>Bbkk</a:t>
                      </a:r>
                      <a:endParaRPr lang="en-ID" sz="14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803784712"/>
                  </a:ext>
                </a:extLst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" y="4302321"/>
            <a:ext cx="9143245" cy="841179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="" xmlns:a16="http://schemas.microsoft.com/office/drawing/2014/main" id="{ADC57F00-16EC-4782-BF00-CE963DD04F5E}"/>
              </a:ext>
            </a:extLst>
          </p:cNvPr>
          <p:cNvSpPr txBox="1">
            <a:spLocks/>
          </p:cNvSpPr>
          <p:nvPr/>
        </p:nvSpPr>
        <p:spPr>
          <a:xfrm>
            <a:off x="445561" y="895596"/>
            <a:ext cx="7555439" cy="39839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3360" tIns="46680" rIns="93360" bIns="46680" rtlCol="0" anchor="ctr">
            <a:noAutofit/>
          </a:bodyPr>
          <a:lstStyle>
            <a:lvl1pPr algn="l" defTabSz="93360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id-ID" sz="2400" b="1" dirty="0" smtClean="0">
                <a:latin typeface="Calibri" pitchFamily="34" charset="0"/>
                <a:cs typeface="Calibri" pitchFamily="34" charset="0"/>
              </a:rPr>
              <a:t>Persilangan Dihibrid</a:t>
            </a:r>
            <a:endParaRPr lang="en-US" sz="2400" b="1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2788797"/>
      </p:ext>
    </p:extLst>
  </p:cSld>
  <p:clrMapOvr>
    <a:masterClrMapping/>
  </p:clrMapOvr>
  <p:transition spd="slow">
    <p:wipe dir="d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isa">
      <a:majorFont>
        <a:latin typeface="Arial Rounded MT Bol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1294</TotalTime>
  <Words>1042</Words>
  <Application>Microsoft Office PowerPoint</Application>
  <PresentationFormat>On-screen Show (16:9)</PresentationFormat>
  <Paragraphs>195</Paragraphs>
  <Slides>20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Kuis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Elisa Putri Andini</dc:creator>
  <cp:lastModifiedBy>ASUS</cp:lastModifiedBy>
  <cp:revision>120</cp:revision>
  <dcterms:created xsi:type="dcterms:W3CDTF">2016-06-25T05:09:46Z</dcterms:created>
  <dcterms:modified xsi:type="dcterms:W3CDTF">2019-03-20T09:16:00Z</dcterms:modified>
</cp:coreProperties>
</file>